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sldIdLst>
    <p:sldId id="256" r:id="rId2"/>
    <p:sldId id="279" r:id="rId3"/>
    <p:sldId id="280" r:id="rId4"/>
    <p:sldId id="347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029" autoAdjust="0"/>
    <p:restoredTop sz="94683" autoAdjust="0"/>
  </p:normalViewPr>
  <p:slideViewPr>
    <p:cSldViewPr>
      <p:cViewPr varScale="1">
        <p:scale>
          <a:sx n="66" d="100"/>
          <a:sy n="66" d="100"/>
        </p:scale>
        <p:origin x="60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pl-PL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pl-PL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pl-PL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pl-PL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pl-PL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pl-PL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pl-PL" altLang="en-US"/>
            </a:p>
          </p:txBody>
        </p:sp>
      </p:grpSp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 wzorca tytułu</a:t>
            </a:r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72FBEC0-0643-40ED-BD6A-4BAA9783FBFC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258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5E91F-7573-4AEE-AAAE-EEDA4F57F21A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84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532A8-FB69-4465-A3B5-7CDBC363210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553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B4579-2606-4415-A58D-3E503AEF872F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0161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ytuł, tekst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8888" y="188913"/>
            <a:ext cx="7577137" cy="1143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half" idx="1"/>
          </p:nvPr>
        </p:nvSpPr>
        <p:spPr>
          <a:xfrm>
            <a:off x="611188" y="1628775"/>
            <a:ext cx="4095750" cy="46482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859338" y="1628775"/>
            <a:ext cx="4095750" cy="46482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Witold Kwaśnicki (INE, UWr), Notatki do wykładów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C58E4-92F2-44F3-A7ED-151BC4D5CC2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3826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ytuł, tekst i 2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8888" y="188913"/>
            <a:ext cx="7577137" cy="1143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half" idx="1"/>
          </p:nvPr>
        </p:nvSpPr>
        <p:spPr>
          <a:xfrm>
            <a:off x="611188" y="1628775"/>
            <a:ext cx="4095750" cy="46482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quarter" idx="2"/>
          </p:nvPr>
        </p:nvSpPr>
        <p:spPr>
          <a:xfrm>
            <a:off x="4859338" y="1628775"/>
            <a:ext cx="4095750" cy="22479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3"/>
          </p:nvPr>
        </p:nvSpPr>
        <p:spPr>
          <a:xfrm>
            <a:off x="4859338" y="4029075"/>
            <a:ext cx="4095750" cy="22479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224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Tytuł i 4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sz="quarter"/>
          </p:nvPr>
        </p:nvSpPr>
        <p:spPr>
          <a:xfrm>
            <a:off x="1258888" y="188913"/>
            <a:ext cx="7577137" cy="1143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611188" y="1628775"/>
            <a:ext cx="4095750" cy="22479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quarter" idx="2"/>
          </p:nvPr>
        </p:nvSpPr>
        <p:spPr>
          <a:xfrm>
            <a:off x="4859338" y="1628775"/>
            <a:ext cx="4095750" cy="22479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3"/>
          </p:nvPr>
        </p:nvSpPr>
        <p:spPr>
          <a:xfrm>
            <a:off x="611188" y="4029075"/>
            <a:ext cx="4095750" cy="22479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859338" y="4029075"/>
            <a:ext cx="4095750" cy="22479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Witold Kwaśnicki (INE, UWr), Notatki do wykładów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E7DAC-CA0B-4CE3-B7BE-883BB66077FF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8881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ytuł i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8888" y="188913"/>
            <a:ext cx="7577137" cy="1143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abeli 2"/>
          <p:cNvSpPr>
            <a:spLocks noGrp="1"/>
          </p:cNvSpPr>
          <p:nvPr>
            <p:ph type="tbl" idx="1"/>
          </p:nvPr>
        </p:nvSpPr>
        <p:spPr>
          <a:xfrm>
            <a:off x="611188" y="1628775"/>
            <a:ext cx="8343900" cy="4648200"/>
          </a:xfrm>
        </p:spPr>
        <p:txBody>
          <a:bodyPr/>
          <a:lstStyle/>
          <a:p>
            <a:pPr lvl="0"/>
            <a:endParaRPr lang="pl-PL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Witold Kwaśnicki (INE, UWr), Notatki do wykładów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A8B6F3-C92F-4C24-A55A-25CCD299FAF7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264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597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637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2562C-5389-4E24-9BAC-694C82AC7BB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935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3C9AD-7EB5-40EC-B79E-7ABF1AF14857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349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FD21E-C5D9-4660-91D0-96E9C79146A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14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A389B-9A94-406B-A4D0-9170D719A81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135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DE523-B8B9-4A40-874D-90056CF29E0B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288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C4788-4EC6-4A16-9DF1-372B5484F6CA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37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endParaRPr kumimoji="1" lang="pl-PL" alt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endParaRPr kumimoji="1" lang="pl-PL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endParaRPr kumimoji="1" lang="pl-PL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endParaRPr kumimoji="1" lang="pl-PL" alt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endParaRPr kumimoji="1" lang="pl-PL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endParaRPr kumimoji="1" lang="pl-PL" alt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endParaRPr kumimoji="1" lang="pl-PL" alt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en-US" smtClean="0"/>
              <a:t>Kliknij, aby edytować styl wzorca tytułu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en-US" smtClean="0"/>
              <a:t>Kliknij, aby edytować style wzorca tekstu</a:t>
            </a:r>
          </a:p>
          <a:p>
            <a:pPr lvl="1"/>
            <a:r>
              <a:rPr lang="pl-PL" altLang="en-US" smtClean="0"/>
              <a:t>Drugi poziom</a:t>
            </a:r>
          </a:p>
          <a:p>
            <a:pPr lvl="2"/>
            <a:r>
              <a:rPr lang="pl-PL" altLang="en-US" smtClean="0"/>
              <a:t>Trzeci poziom</a:t>
            </a:r>
          </a:p>
          <a:p>
            <a:pPr lvl="3"/>
            <a:r>
              <a:rPr lang="pl-PL" altLang="en-US" smtClean="0"/>
              <a:t>Czwarty poziom</a:t>
            </a:r>
          </a:p>
          <a:p>
            <a:pPr lvl="4"/>
            <a:r>
              <a:rPr lang="pl-PL" altLang="en-US" smtClean="0"/>
              <a:t>Piąty poziom</a:t>
            </a:r>
          </a:p>
        </p:txBody>
      </p:sp>
      <p:sp>
        <p:nvSpPr>
          <p:cNvPr id="645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ahoma" charset="0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452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ahoma" charset="0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45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ahoma" charset="0"/>
              </a:defRPr>
            </a:lvl1pPr>
          </a:lstStyle>
          <a:p>
            <a:pPr>
              <a:defRPr/>
            </a:pPr>
            <a:fld id="{301BF58E-504A-4B0D-B173-243C472ED02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78" r:id="rId2"/>
    <p:sldLayoutId id="2147483793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9" r:id="rId13"/>
    <p:sldLayoutId id="2147483790" r:id="rId14"/>
    <p:sldLayoutId id="2147483791" r:id="rId15"/>
    <p:sldLayoutId id="2147483792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10.jpe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2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Teksty\Papers\MojeFirmy\Chreody\hs4f1\Stan%20firm%20w%20krajobrazie\rys%20ansfhs4f1k.htm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990600" y="1196752"/>
            <a:ext cx="7772400" cy="1775048"/>
          </a:xfrm>
        </p:spPr>
        <p:txBody>
          <a:bodyPr/>
          <a:lstStyle/>
          <a:p>
            <a:pPr eaLnBrk="1" hangingPunct="1"/>
            <a:r>
              <a:rPr lang="pl-PL" altLang="en-US" sz="3600" dirty="0" smtClean="0"/>
              <a:t>Ewolucyjny </a:t>
            </a:r>
            <a:r>
              <a:rPr lang="pl-PL" altLang="en-US" sz="3600" dirty="0" smtClean="0"/>
              <a:t>model rozwoju przemysłu</a:t>
            </a:r>
            <a:endParaRPr lang="pl-PL" altLang="en-US" sz="4800" dirty="0" smtClean="0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/>
            <a:endParaRPr lang="pl-PL" altLang="en-US" sz="3600" dirty="0" smtClean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98" decel="100000" fill="hold"/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0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98" decel="100000" fill="hold"/>
                                        <p:tgtEl>
                                          <p:spTgt spid="190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190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9" grpId="0"/>
      <p:bldP spid="19047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88913"/>
            <a:ext cx="7577137" cy="685800"/>
          </a:xfrm>
        </p:spPr>
        <p:txBody>
          <a:bodyPr/>
          <a:lstStyle/>
          <a:p>
            <a:pPr eaLnBrk="1" hangingPunct="1"/>
            <a:r>
              <a:rPr lang="pl-PL" altLang="en-US" sz="3000" smtClean="0"/>
              <a:t>Decyzje firm</a:t>
            </a:r>
            <a:endParaRPr lang="en-GB" altLang="en-US" sz="3000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196752"/>
            <a:ext cx="8291264" cy="2537048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decyzje podejmowane są na podstawie subiektywnej oceny każdej firmy o przyszłym zachowaniu się konkurentów i konsumentów; 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każda firma ustala cenę swoich produktów, wielkość inwestycji i wielkość </a:t>
            </a:r>
            <a:r>
              <a:rPr lang="pl-PL" altLang="en-US" sz="2400" smtClean="0"/>
              <a:t>produkcji (biorąc </a:t>
            </a:r>
            <a:r>
              <a:rPr lang="pl-PL" altLang="en-US" sz="2400" dirty="0" smtClean="0"/>
              <a:t>pod uwagę ograniczenia inwestycyjne i możliwe do wprowadzenia wynalazki) tak by maksymalizować kryterium działalności firmy: </a:t>
            </a:r>
            <a:endParaRPr lang="en-GB" altLang="en-US" sz="1600" dirty="0" smtClean="0"/>
          </a:p>
        </p:txBody>
      </p:sp>
      <p:graphicFrame>
        <p:nvGraphicFramePr>
          <p:cNvPr id="12293" name="Object 4"/>
          <p:cNvGraphicFramePr>
            <a:graphicFrameLocks noChangeAspect="1"/>
          </p:cNvGraphicFramePr>
          <p:nvPr/>
        </p:nvGraphicFramePr>
        <p:xfrm>
          <a:off x="762000" y="3733800"/>
          <a:ext cx="45720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r:id="rId3" imgW="2705100" imgH="444500" progId="Equation.3">
                  <p:embed/>
                </p:oleObj>
              </mc:Choice>
              <mc:Fallback>
                <p:oleObj r:id="rId3" imgW="2705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733800"/>
                        <a:ext cx="4572000" cy="7572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5"/>
          <p:cNvGraphicFramePr>
            <a:graphicFrameLocks noChangeAspect="1"/>
          </p:cNvGraphicFramePr>
          <p:nvPr/>
        </p:nvGraphicFramePr>
        <p:xfrm>
          <a:off x="5867400" y="3657600"/>
          <a:ext cx="297180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" r:id="rId5" imgW="1624895" imgH="444307" progId="Equation.3">
                  <p:embed/>
                </p:oleObj>
              </mc:Choice>
              <mc:Fallback>
                <p:oleObj r:id="rId5" imgW="1624895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657600"/>
                        <a:ext cx="2971800" cy="8175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6"/>
          <p:cNvGraphicFramePr>
            <a:graphicFrameLocks noChangeAspect="1"/>
          </p:cNvGraphicFramePr>
          <p:nvPr/>
        </p:nvGraphicFramePr>
        <p:xfrm>
          <a:off x="5003800" y="5445125"/>
          <a:ext cx="3962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r:id="rId7" imgW="2095500" imgH="228600" progId="Equation.3">
                  <p:embed/>
                </p:oleObj>
              </mc:Choice>
              <mc:Fallback>
                <p:oleObj r:id="rId7" imgW="209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5445125"/>
                        <a:ext cx="3962400" cy="431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Object 7"/>
          <p:cNvGraphicFramePr>
            <a:graphicFrameLocks noChangeAspect="1"/>
          </p:cNvGraphicFramePr>
          <p:nvPr/>
        </p:nvGraphicFramePr>
        <p:xfrm>
          <a:off x="5089525" y="5926138"/>
          <a:ext cx="27178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Równanie" r:id="rId9" imgW="1371600" imgH="228600" progId="Equation.3">
                  <p:embed/>
                </p:oleObj>
              </mc:Choice>
              <mc:Fallback>
                <p:oleObj name="Równanie" r:id="rId9" imgW="1371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9525" y="5926138"/>
                        <a:ext cx="2717800" cy="4460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Text Box 8"/>
          <p:cNvSpPr txBox="1">
            <a:spLocks noChangeArrowheads="1"/>
          </p:cNvSpPr>
          <p:nvPr/>
        </p:nvSpPr>
        <p:spPr bwMode="auto">
          <a:xfrm>
            <a:off x="611188" y="4508500"/>
            <a:ext cx="7239000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l-PL" altLang="en-US" sz="1600" i="1">
                <a:cs typeface="Times New Roman" pitchFamily="18" charset="0"/>
              </a:rPr>
              <a:t>F</a:t>
            </a:r>
            <a:r>
              <a:rPr lang="pl-PL" altLang="en-US" sz="1600" i="1" baseline="-25000">
                <a:cs typeface="Times New Roman" pitchFamily="18" charset="0"/>
              </a:rPr>
              <a:t>i</a:t>
            </a:r>
            <a:r>
              <a:rPr lang="pl-PL" altLang="en-US" sz="1600">
                <a:cs typeface="Times New Roman" pitchFamily="18" charset="0"/>
              </a:rPr>
              <a:t> </a:t>
            </a:r>
            <a:r>
              <a:rPr lang="pl-PL" altLang="en-US" sz="1600"/>
              <a:t> - </a:t>
            </a:r>
            <a:r>
              <a:rPr kumimoji="1" lang="pl-PL" altLang="en-US" sz="1600"/>
              <a:t>waga kryterium krótkookresowego i długookresowego </a:t>
            </a:r>
            <a:r>
              <a:rPr lang="pl-PL" altLang="en-US" sz="1600">
                <a:cs typeface="Times New Roman" pitchFamily="18" charset="0"/>
              </a:rPr>
              <a:t>,</a:t>
            </a:r>
            <a:endParaRPr lang="en-US" altLang="en-US" sz="1600"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l-PL" altLang="en-US" sz="1600" i="1">
                <a:cs typeface="Times New Roman" pitchFamily="18" charset="0"/>
              </a:rPr>
              <a:t>Q</a:t>
            </a:r>
            <a:r>
              <a:rPr lang="pl-PL" altLang="en-US" sz="1600" i="1" baseline="-25000"/>
              <a:t>i</a:t>
            </a:r>
            <a:r>
              <a:rPr lang="pl-PL" altLang="en-US" sz="1600" i="1">
                <a:cs typeface="Times New Roman" pitchFamily="18" charset="0"/>
              </a:rPr>
              <a:t> </a:t>
            </a:r>
            <a:r>
              <a:rPr lang="pl-PL" altLang="en-US" sz="1600" i="1" baseline="30000"/>
              <a:t>s</a:t>
            </a:r>
            <a:r>
              <a:rPr lang="pl-PL" altLang="en-US" sz="1600" i="1"/>
              <a:t> - </a:t>
            </a:r>
            <a:r>
              <a:rPr kumimoji="1" lang="pl-PL" altLang="en-US" sz="1600"/>
              <a:t>produkcja sprzedana firmy </a:t>
            </a:r>
            <a:r>
              <a:rPr kumimoji="1" lang="pl-PL" altLang="en-US" sz="1600" i="1"/>
              <a:t>i</a:t>
            </a:r>
            <a:r>
              <a:rPr kumimoji="1" lang="pl-PL" altLang="en-US" sz="1600"/>
              <a:t> w roku </a:t>
            </a:r>
            <a:r>
              <a:rPr kumimoji="1" lang="pl-PL" altLang="en-US" sz="1600" i="1"/>
              <a:t>t</a:t>
            </a:r>
            <a:r>
              <a:rPr kumimoji="1" lang="pl-PL" altLang="en-US" sz="1600"/>
              <a:t> +1 </a:t>
            </a:r>
            <a:r>
              <a:rPr lang="pl-PL" altLang="en-US" sz="1600">
                <a:cs typeface="Times New Roman" pitchFamily="18" charset="0"/>
              </a:rPr>
              <a:t>,</a:t>
            </a:r>
            <a:endParaRPr lang="en-US" altLang="en-US" sz="1600"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600">
                <a:latin typeface="Symbol" pitchFamily="18" charset="2"/>
                <a:cs typeface="Times New Roman" pitchFamily="18" charset="0"/>
              </a:rPr>
              <a:t>G</a:t>
            </a:r>
            <a:r>
              <a:rPr lang="pl-PL" altLang="en-US" sz="1600" i="1" baseline="-25000">
                <a:cs typeface="Times New Roman" pitchFamily="18" charset="0"/>
              </a:rPr>
              <a:t>i</a:t>
            </a:r>
            <a:r>
              <a:rPr lang="pl-PL" altLang="en-US" sz="1600">
                <a:cs typeface="Times New Roman" pitchFamily="18" charset="0"/>
              </a:rPr>
              <a:t> </a:t>
            </a:r>
            <a:r>
              <a:rPr lang="pl-PL" altLang="en-US" sz="1600"/>
              <a:t> - </a:t>
            </a:r>
            <a:r>
              <a:rPr kumimoji="1" lang="pl-PL" altLang="en-US" sz="1600"/>
              <a:t>dochód firmy </a:t>
            </a:r>
            <a:r>
              <a:rPr kumimoji="1" lang="pl-PL" altLang="en-US" sz="1600" i="1"/>
              <a:t>i</a:t>
            </a:r>
            <a:r>
              <a:rPr kumimoji="1" lang="pl-PL" altLang="en-US" sz="1600"/>
              <a:t> w roku w roku </a:t>
            </a:r>
            <a:r>
              <a:rPr kumimoji="1" lang="pl-PL" altLang="en-US" sz="1600" i="1"/>
              <a:t>t</a:t>
            </a:r>
            <a:r>
              <a:rPr kumimoji="1" lang="pl-PL" altLang="en-US" sz="1600"/>
              <a:t> +1,</a:t>
            </a:r>
            <a:endParaRPr kumimoji="1" lang="pl-PL" altLang="en-US" sz="1600" i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600" i="1">
                <a:cs typeface="Times New Roman" pitchFamily="18" charset="0"/>
              </a:rPr>
              <a:t>QS </a:t>
            </a:r>
            <a:r>
              <a:rPr lang="pl-PL" altLang="en-US" sz="1600" i="1"/>
              <a:t> - </a:t>
            </a:r>
            <a:r>
              <a:rPr kumimoji="1" lang="pl-PL" altLang="en-US" sz="1600"/>
              <a:t>produkcja globalna w roku </a:t>
            </a:r>
            <a:r>
              <a:rPr kumimoji="1" lang="pl-PL" altLang="en-US" sz="1600" i="1"/>
              <a:t>t</a:t>
            </a:r>
            <a:r>
              <a:rPr kumimoji="1" lang="pl-PL" altLang="en-US" sz="1600"/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Symbol" pitchFamily="18" charset="2"/>
              <a:buChar char="G"/>
            </a:pPr>
            <a:r>
              <a:rPr lang="pl-PL" altLang="en-US" sz="1600">
                <a:latin typeface="Times New Roman" pitchFamily="18" charset="0"/>
              </a:rPr>
              <a:t>-</a:t>
            </a:r>
            <a:r>
              <a:rPr lang="pl-PL" altLang="en-US" sz="1600">
                <a:cs typeface="Times New Roman" pitchFamily="18" charset="0"/>
              </a:rPr>
              <a:t> </a:t>
            </a:r>
            <a:r>
              <a:rPr kumimoji="1" lang="pl-PL" altLang="en-US" sz="1600"/>
              <a:t>dochód globalny w roku </a:t>
            </a:r>
            <a:r>
              <a:rPr kumimoji="1" lang="pl-PL" altLang="en-US" sz="1600" i="1"/>
              <a:t>t</a:t>
            </a:r>
            <a:r>
              <a:rPr kumimoji="1" lang="pl-PL" altLang="en-US" sz="1600"/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Symbol" pitchFamily="18" charset="2"/>
              <a:buNone/>
            </a:pPr>
            <a:r>
              <a:rPr lang="pl-PL" altLang="en-US" sz="1600">
                <a:latin typeface="Symbol" pitchFamily="18" charset="2"/>
              </a:rPr>
              <a:t>P</a:t>
            </a:r>
            <a:r>
              <a:rPr lang="pl-PL" altLang="en-US" sz="1600" baseline="-25000"/>
              <a:t>i</a:t>
            </a:r>
            <a:r>
              <a:rPr lang="pl-PL" altLang="en-US" sz="1600"/>
              <a:t> – zysk firmy  </a:t>
            </a:r>
            <a:r>
              <a:rPr lang="pl-PL" altLang="en-US" sz="1600" i="1"/>
              <a:t>i</a:t>
            </a:r>
            <a:r>
              <a:rPr lang="pl-PL" altLang="en-US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83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en-US" smtClean="0"/>
              <a:t>Jak ustalane są ceny?</a:t>
            </a:r>
          </a:p>
        </p:txBody>
      </p:sp>
      <p:sp>
        <p:nvSpPr>
          <p:cNvPr id="13316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628775"/>
            <a:ext cx="8281987" cy="4648200"/>
          </a:xfrm>
        </p:spPr>
        <p:txBody>
          <a:bodyPr/>
          <a:lstStyle/>
          <a:p>
            <a:pPr eaLnBrk="1" hangingPunct="1"/>
            <a:r>
              <a:rPr lang="pl-PL" altLang="en-US" sz="2800" dirty="0" smtClean="0"/>
              <a:t>Marża (</a:t>
            </a:r>
            <a:r>
              <a:rPr lang="pl-PL" altLang="en-US" sz="2800" dirty="0" err="1" smtClean="0"/>
              <a:t>Silverberg</a:t>
            </a:r>
            <a:r>
              <a:rPr lang="pl-PL" altLang="en-US" sz="2800" dirty="0" smtClean="0"/>
              <a:t>)</a:t>
            </a:r>
          </a:p>
          <a:p>
            <a:pPr eaLnBrk="1" hangingPunct="1"/>
            <a:endParaRPr lang="pl-PL" altLang="en-US" sz="2800" dirty="0" smtClean="0"/>
          </a:p>
          <a:p>
            <a:pPr eaLnBrk="1" hangingPunct="1"/>
            <a:r>
              <a:rPr lang="pl-PL" altLang="en-US" sz="2800" dirty="0" err="1" smtClean="0"/>
              <a:t>Maksymalizujac</a:t>
            </a:r>
            <a:r>
              <a:rPr lang="pl-PL" altLang="en-US" sz="2800" dirty="0" smtClean="0"/>
              <a:t> </a:t>
            </a:r>
            <a:r>
              <a:rPr lang="pl-PL" altLang="en-US" sz="2800" dirty="0" smtClean="0"/>
              <a:t>różne kryteria działalności firm</a:t>
            </a:r>
          </a:p>
          <a:p>
            <a:pPr eaLnBrk="1" hangingPunct="1"/>
            <a:endParaRPr lang="pl-PL" altLang="en-US" sz="2800" dirty="0" smtClean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32856"/>
            <a:ext cx="6998060" cy="596931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5" y="3252621"/>
            <a:ext cx="5712273" cy="33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daty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pl-PL" altLang="en-US" sz="3400" smtClean="0"/>
              <a:t>Kryterium </a:t>
            </a:r>
            <a:r>
              <a:rPr lang="pl-PL" altLang="en-US" sz="3400" i="1" smtClean="0"/>
              <a:t>O</a:t>
            </a:r>
            <a:r>
              <a:rPr lang="pl-PL" altLang="en-US" sz="3400" baseline="-25000" smtClean="0"/>
              <a:t>1</a:t>
            </a:r>
            <a:r>
              <a:rPr lang="pl-PL" altLang="en-US" sz="3400" smtClean="0"/>
              <a:t> –losowe wartości parametrów </a:t>
            </a:r>
            <a:r>
              <a:rPr lang="pl-PL" altLang="en-US" sz="3400" i="1" smtClean="0"/>
              <a:t>a</a:t>
            </a:r>
            <a:r>
              <a:rPr lang="pl-PL" altLang="en-US" sz="3400" baseline="-25000" smtClean="0"/>
              <a:t>4</a:t>
            </a:r>
            <a:r>
              <a:rPr lang="pl-PL" altLang="en-US" sz="3400" smtClean="0"/>
              <a:t> i </a:t>
            </a:r>
            <a:r>
              <a:rPr lang="pl-PL" altLang="en-US" sz="3400" i="1" smtClean="0"/>
              <a:t>a</a:t>
            </a:r>
            <a:r>
              <a:rPr lang="pl-PL" altLang="en-US" sz="3400" baseline="-25000" smtClean="0"/>
              <a:t>5</a:t>
            </a:r>
            <a:endParaRPr lang="pl-PL" altLang="en-US" sz="3400" smtClean="0"/>
          </a:p>
        </p:txBody>
      </p:sp>
      <p:pic>
        <p:nvPicPr>
          <p:cNvPr id="14340" name="Picture 3" descr="kryterium O1 cost=1,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628775"/>
            <a:ext cx="3817937" cy="5229225"/>
          </a:xfrm>
          <a:noFill/>
        </p:spPr>
      </p:pic>
      <p:pic>
        <p:nvPicPr>
          <p:cNvPr id="14341" name="Picture 4" descr="kryterium O1 cost=2,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04950"/>
            <a:ext cx="3886200" cy="5353050"/>
          </a:xfrm>
          <a:noFill/>
        </p:spPr>
      </p:pic>
      <p:graphicFrame>
        <p:nvGraphicFramePr>
          <p:cNvPr id="14342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084888" y="765175"/>
          <a:ext cx="2705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r:id="rId5" imgW="2705100" imgH="444500" progId="Equation.3">
                  <p:embed/>
                </p:oleObj>
              </mc:Choice>
              <mc:Fallback>
                <p:oleObj r:id="rId5" imgW="2705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765175"/>
                        <a:ext cx="2705100" cy="4445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308850" y="1268413"/>
          <a:ext cx="162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r:id="rId7" imgW="1624895" imgH="444307" progId="Equation.3">
                  <p:embed/>
                </p:oleObj>
              </mc:Choice>
              <mc:Fallback>
                <p:oleObj r:id="rId7" imgW="1624895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1268413"/>
                        <a:ext cx="1625600" cy="4445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705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476250"/>
            <a:ext cx="7772400" cy="685800"/>
          </a:xfrm>
        </p:spPr>
        <p:txBody>
          <a:bodyPr/>
          <a:lstStyle/>
          <a:p>
            <a:pPr eaLnBrk="1" hangingPunct="1"/>
            <a:r>
              <a:rPr lang="pl-PL" altLang="en-US" sz="3000" smtClean="0"/>
              <a:t>Sprzedaż produktów na rynku</a:t>
            </a:r>
            <a:endParaRPr lang="en-GB" altLang="en-US" sz="300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557338"/>
            <a:ext cx="7772400" cy="457200"/>
          </a:xfrm>
        </p:spPr>
        <p:txBody>
          <a:bodyPr/>
          <a:lstStyle/>
          <a:p>
            <a:pPr marL="457200" indent="-457200" eaLnBrk="1" hangingPunct="1">
              <a:buFont typeface="Wingdings" pitchFamily="2" charset="2"/>
              <a:buNone/>
            </a:pPr>
            <a:r>
              <a:rPr lang="pl-PL" altLang="en-US" sz="2000" smtClean="0"/>
              <a:t>Od rutyn do charakterystyk technicznych:</a:t>
            </a:r>
            <a:endParaRPr lang="en-GB" altLang="en-US" sz="2000" smtClean="0"/>
          </a:p>
        </p:txBody>
      </p:sp>
      <p:graphicFrame>
        <p:nvGraphicFramePr>
          <p:cNvPr id="18437" name="Object 4"/>
          <p:cNvGraphicFramePr>
            <a:graphicFrameLocks noChangeAspect="1"/>
          </p:cNvGraphicFramePr>
          <p:nvPr/>
        </p:nvGraphicFramePr>
        <p:xfrm>
          <a:off x="1692275" y="2060575"/>
          <a:ext cx="48006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" r:id="rId3" imgW="2273300" imgH="203200" progId="Equation.3">
                  <p:embed/>
                </p:oleObj>
              </mc:Choice>
              <mc:Fallback>
                <p:oleObj r:id="rId3" imgW="2273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060575"/>
                        <a:ext cx="4800600" cy="4222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611188" y="2492375"/>
            <a:ext cx="8154987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GB" altLang="en-US" sz="2000" i="1"/>
              <a:t>z</a:t>
            </a:r>
            <a:r>
              <a:rPr kumimoji="1" lang="en-GB" altLang="en-US" sz="2000" i="1" baseline="-25000"/>
              <a:t>d</a:t>
            </a:r>
            <a:r>
              <a:rPr kumimoji="1" lang="en-GB" altLang="en-US" sz="2000"/>
              <a:t> </a:t>
            </a:r>
            <a:r>
              <a:rPr kumimoji="1" lang="pl-PL" altLang="en-US" sz="2000"/>
              <a:t>- wartość </a:t>
            </a:r>
            <a:r>
              <a:rPr kumimoji="1" lang="pl-PL" altLang="en-US" sz="2000" i="1"/>
              <a:t>k</a:t>
            </a:r>
            <a:r>
              <a:rPr kumimoji="1" lang="pl-PL" altLang="en-US" sz="2000"/>
              <a:t>-tej charakterystyki produktu,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GB" altLang="en-US" sz="2000" i="1"/>
              <a:t>m </a:t>
            </a:r>
            <a:r>
              <a:rPr kumimoji="1" lang="pl-PL" altLang="en-US" sz="2000" i="1"/>
              <a:t>- </a:t>
            </a:r>
            <a:r>
              <a:rPr kumimoji="1" lang="pl-PL" altLang="en-US" sz="2000"/>
              <a:t>liczba charakterystyk, </a:t>
            </a:r>
            <a:endParaRPr kumimoji="1" lang="en-GB" altLang="en-US" sz="200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GB" altLang="en-US" sz="2000" i="1"/>
              <a:t>r </a:t>
            </a:r>
            <a:r>
              <a:rPr kumimoji="1" lang="pl-PL" altLang="en-US" sz="2000" i="1"/>
              <a:t>- </a:t>
            </a:r>
            <a:r>
              <a:rPr kumimoji="1" lang="pl-PL" altLang="en-US" sz="2000"/>
              <a:t>zbiór rutyn aktywnych.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pl-PL" altLang="en-US" sz="2000"/>
              <a:t>Konkurencyjność produktów o charakterystykach </a:t>
            </a:r>
            <a:r>
              <a:rPr kumimoji="1" lang="pl-PL" altLang="en-US" sz="2000" i="1"/>
              <a:t>z</a:t>
            </a:r>
            <a:r>
              <a:rPr kumimoji="1" lang="pl-PL" altLang="en-US" sz="2000"/>
              <a:t> i cenie </a:t>
            </a:r>
            <a:r>
              <a:rPr kumimoji="1" lang="pl-PL" altLang="en-US" sz="2000" i="1"/>
              <a:t>p</a:t>
            </a:r>
            <a:endParaRPr kumimoji="1" lang="pl-PL" altLang="en-US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pl-PL" altLang="en-US" sz="2000"/>
              <a:t> </a:t>
            </a:r>
            <a:endParaRPr kumimoji="1" lang="en-GB" altLang="en-US" sz="2000"/>
          </a:p>
        </p:txBody>
      </p:sp>
      <p:graphicFrame>
        <p:nvGraphicFramePr>
          <p:cNvPr id="18439" name="Object 6"/>
          <p:cNvGraphicFramePr>
            <a:graphicFrameLocks noChangeAspect="1"/>
          </p:cNvGraphicFramePr>
          <p:nvPr/>
        </p:nvGraphicFramePr>
        <p:xfrm>
          <a:off x="1371600" y="4267200"/>
          <a:ext cx="59436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r:id="rId5" imgW="2654300" imgH="431800" progId="Equation.3">
                  <p:embed/>
                </p:oleObj>
              </mc:Choice>
              <mc:Fallback>
                <p:oleObj r:id="rId5" imgW="2654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67200"/>
                        <a:ext cx="5943600" cy="9588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0" name="Text Box 7"/>
          <p:cNvSpPr txBox="1">
            <a:spLocks noChangeArrowheads="1"/>
          </p:cNvSpPr>
          <p:nvPr/>
        </p:nvSpPr>
        <p:spPr bwMode="auto">
          <a:xfrm>
            <a:off x="575767" y="5301208"/>
            <a:ext cx="7391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i="1" dirty="0"/>
              <a:t>q</a:t>
            </a:r>
            <a:r>
              <a:rPr lang="en-GB" altLang="en-US" sz="2000" dirty="0"/>
              <a:t>(</a:t>
            </a:r>
            <a:r>
              <a:rPr lang="en-GB" altLang="en-US" sz="2000" i="1" dirty="0"/>
              <a:t>z</a:t>
            </a:r>
            <a:r>
              <a:rPr lang="en-GB" altLang="en-US" sz="2000" dirty="0"/>
              <a:t>) </a:t>
            </a:r>
            <a:r>
              <a:rPr lang="pl-PL" altLang="en-US" sz="2000" dirty="0"/>
              <a:t>konkurencyjność techniczna (krajobraz adaptacyjny)</a:t>
            </a:r>
            <a:endParaRPr lang="en-GB" altLang="en-US" sz="2000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2000" i="1" dirty="0"/>
              <a:t>z </a:t>
            </a:r>
            <a:r>
              <a:rPr lang="pl-PL" altLang="en-US" sz="2000" dirty="0"/>
              <a:t>wektor charakterystyk produktów</a:t>
            </a:r>
            <a:r>
              <a:rPr lang="en-GB" altLang="en-US" sz="2000" dirty="0"/>
              <a:t>,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2000" dirty="0"/>
              <a:t> </a:t>
            </a:r>
            <a:r>
              <a:rPr lang="en-GB" altLang="en-US" sz="2000" dirty="0">
                <a:latin typeface="Symbol" pitchFamily="18" charset="2"/>
              </a:rPr>
              <a:t>a</a:t>
            </a:r>
            <a:r>
              <a:rPr lang="en-GB" altLang="en-US" sz="2000" dirty="0"/>
              <a:t> </a:t>
            </a:r>
            <a:r>
              <a:rPr lang="pl-PL" altLang="en-US" sz="2000" dirty="0"/>
              <a:t>elastyczność ceny.</a:t>
            </a:r>
            <a:endParaRPr lang="en-GB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408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772400" cy="609600"/>
          </a:xfrm>
        </p:spPr>
        <p:txBody>
          <a:bodyPr/>
          <a:lstStyle/>
          <a:p>
            <a:pPr eaLnBrk="1" hangingPunct="1"/>
            <a:r>
              <a:rPr lang="pl-PL" altLang="en-US" sz="3400" smtClean="0"/>
              <a:t>Sprzedaż produktów na rynku</a:t>
            </a:r>
            <a:endParaRPr lang="en-GB" altLang="en-US" sz="340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447800"/>
            <a:ext cx="7772400" cy="457200"/>
          </a:xfrm>
        </p:spPr>
        <p:txBody>
          <a:bodyPr/>
          <a:lstStyle/>
          <a:p>
            <a:pPr marL="457200" indent="-457200" eaLnBrk="1" hangingPunct="1"/>
            <a:r>
              <a:rPr lang="pl-PL" altLang="en-US" sz="2400" smtClean="0"/>
              <a:t>popyt globalny</a:t>
            </a:r>
            <a:r>
              <a:rPr lang="en-GB" altLang="en-US" sz="2400" smtClean="0"/>
              <a:t> </a:t>
            </a:r>
            <a:r>
              <a:rPr lang="en-GB" altLang="en-US" sz="2400" i="1" smtClean="0"/>
              <a:t>Q</a:t>
            </a:r>
            <a:r>
              <a:rPr lang="en-GB" altLang="en-US" sz="2400" i="1" baseline="30000" smtClean="0"/>
              <a:t>d</a:t>
            </a:r>
            <a:r>
              <a:rPr lang="en-GB" altLang="en-US" sz="2400" smtClean="0"/>
              <a:t>(</a:t>
            </a:r>
            <a:r>
              <a:rPr lang="en-GB" altLang="en-US" sz="2400" i="1" smtClean="0"/>
              <a:t>t</a:t>
            </a:r>
            <a:r>
              <a:rPr lang="en-GB" altLang="en-US" sz="2400" smtClean="0"/>
              <a:t>)</a:t>
            </a:r>
          </a:p>
          <a:p>
            <a:pPr marL="457200" indent="-457200" eaLnBrk="1" hangingPunct="1">
              <a:buFont typeface="Wingdings" pitchFamily="2" charset="2"/>
              <a:buNone/>
            </a:pPr>
            <a:endParaRPr lang="en-GB" altLang="en-US" sz="2400" smtClean="0"/>
          </a:p>
        </p:txBody>
      </p:sp>
      <p:graphicFrame>
        <p:nvGraphicFramePr>
          <p:cNvPr id="19461" name="Object 4"/>
          <p:cNvGraphicFramePr>
            <a:graphicFrameLocks noChangeAspect="1"/>
          </p:cNvGraphicFramePr>
          <p:nvPr/>
        </p:nvGraphicFramePr>
        <p:xfrm>
          <a:off x="1219200" y="1905000"/>
          <a:ext cx="21336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r:id="rId3" imgW="977900" imgH="419100" progId="Equation.3">
                  <p:embed/>
                </p:oleObj>
              </mc:Choice>
              <mc:Fallback>
                <p:oleObj r:id="rId3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05000"/>
                        <a:ext cx="2133600" cy="9112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5"/>
          <p:cNvGraphicFramePr>
            <a:graphicFrameLocks noChangeAspect="1"/>
          </p:cNvGraphicFramePr>
          <p:nvPr/>
        </p:nvGraphicFramePr>
        <p:xfrm>
          <a:off x="4343400" y="1981200"/>
          <a:ext cx="41148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" r:id="rId5" imgW="1739900" imgH="228600" progId="Equation.3">
                  <p:embed/>
                </p:oleObj>
              </mc:Choice>
              <mc:Fallback>
                <p:oleObj r:id="rId5" imgW="1739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981200"/>
                        <a:ext cx="4114800" cy="5397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611188" y="2667000"/>
            <a:ext cx="8151812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GB" altLang="en-US" sz="2000" i="1" dirty="0"/>
              <a:t>M</a:t>
            </a:r>
            <a:r>
              <a:rPr kumimoji="1" lang="en-GB" altLang="en-US" sz="2000" dirty="0"/>
              <a:t>(</a:t>
            </a:r>
            <a:r>
              <a:rPr kumimoji="1" lang="en-GB" altLang="en-US" sz="2000" i="1" dirty="0"/>
              <a:t>t</a:t>
            </a:r>
            <a:r>
              <a:rPr kumimoji="1" lang="en-GB" altLang="en-US" sz="2000" dirty="0"/>
              <a:t>) </a:t>
            </a:r>
            <a:r>
              <a:rPr kumimoji="1" lang="pl-PL" altLang="en-US" sz="2000" dirty="0"/>
              <a:t>wartość pieniędzy wydanych na zakup produktów oferowanych przez wszystkie firmy po średniej cenie </a:t>
            </a:r>
            <a:r>
              <a:rPr kumimoji="1" lang="en-GB" altLang="en-US" sz="2000" i="1" dirty="0" err="1"/>
              <a:t>p</a:t>
            </a:r>
            <a:r>
              <a:rPr kumimoji="1" lang="en-GB" altLang="en-US" sz="2000" i="1" baseline="30000" dirty="0" err="1"/>
              <a:t>e</a:t>
            </a:r>
            <a:r>
              <a:rPr kumimoji="1" lang="en-GB" altLang="en-US" sz="2000" dirty="0"/>
              <a:t>(</a:t>
            </a:r>
            <a:r>
              <a:rPr kumimoji="1" lang="en-GB" altLang="en-US" sz="2000" i="1" dirty="0"/>
              <a:t>t</a:t>
            </a:r>
            <a:r>
              <a:rPr kumimoji="1" lang="en-GB" altLang="en-US" sz="2000" dirty="0"/>
              <a:t>)</a:t>
            </a:r>
            <a:endParaRPr kumimoji="1" lang="pl-PL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GB" altLang="en-US" sz="2000" i="1" dirty="0"/>
              <a:t>N </a:t>
            </a:r>
            <a:r>
              <a:rPr kumimoji="1" lang="pl-PL" altLang="en-US" sz="2000" i="1" dirty="0"/>
              <a:t>- </a:t>
            </a:r>
            <a:r>
              <a:rPr kumimoji="1" lang="pl-PL" altLang="en-US" sz="2000" dirty="0"/>
              <a:t>początkowy rozmiar rynku,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pl-PL" altLang="en-US" sz="2000" dirty="0"/>
              <a:t> </a:t>
            </a:r>
            <a:r>
              <a:rPr kumimoji="1" lang="pl-PL" altLang="en-US" sz="2000" dirty="0">
                <a:latin typeface="Symbol" pitchFamily="18" charset="2"/>
              </a:rPr>
              <a:t>g</a:t>
            </a:r>
            <a:r>
              <a:rPr kumimoji="1" lang="pl-PL" altLang="en-US" sz="2000" dirty="0"/>
              <a:t> - współczynnik wzrostu rozmiaru rynku w czasie,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pl-PL" altLang="en-US" sz="2000" dirty="0"/>
              <a:t> </a:t>
            </a:r>
            <a:r>
              <a:rPr kumimoji="1" lang="pl-PL" altLang="en-US" sz="2000" dirty="0">
                <a:latin typeface="Symbol" pitchFamily="18" charset="2"/>
              </a:rPr>
              <a:t>b</a:t>
            </a:r>
            <a:r>
              <a:rPr kumimoji="1" lang="en-GB" altLang="en-US" sz="2000" dirty="0"/>
              <a:t> </a:t>
            </a:r>
            <a:r>
              <a:rPr kumimoji="1" lang="pl-PL" altLang="en-US" sz="2000" dirty="0"/>
              <a:t>- elastyczność ceny (charakterystyka rynku).</a:t>
            </a:r>
            <a:endParaRPr kumimoji="1" lang="en-GB" altLang="en-US" sz="2000" dirty="0"/>
          </a:p>
        </p:txBody>
      </p:sp>
      <p:graphicFrame>
        <p:nvGraphicFramePr>
          <p:cNvPr id="19464" name="Object 7"/>
          <p:cNvGraphicFramePr>
            <a:graphicFrameLocks noChangeAspect="1"/>
          </p:cNvGraphicFramePr>
          <p:nvPr/>
        </p:nvGraphicFramePr>
        <p:xfrm>
          <a:off x="1219200" y="5867400"/>
          <a:ext cx="3733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1" r:id="rId7" imgW="1727200" imgH="228600" progId="Equation.3">
                  <p:embed/>
                </p:oleObj>
              </mc:Choice>
              <mc:Fallback>
                <p:oleObj r:id="rId7" imgW="172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867400"/>
                        <a:ext cx="3733800" cy="4953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755650" y="4508500"/>
            <a:ext cx="7772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Clr>
                <a:srgbClr val="A50021"/>
              </a:buClr>
              <a:buSzPct val="75000"/>
            </a:pPr>
            <a:r>
              <a:rPr lang="pl-PL" altLang="en-US" sz="2000">
                <a:latin typeface="Times New Roman" pitchFamily="18" charset="0"/>
              </a:rPr>
              <a:t> </a:t>
            </a:r>
            <a:r>
              <a:rPr kumimoji="1" lang="pl-PL" altLang="en-US" sz="2000"/>
              <a:t>Faktyczna wielkość produkcji sprzedanej na rynku </a:t>
            </a:r>
            <a:r>
              <a:rPr kumimoji="1" lang="pl-PL" altLang="en-US" sz="2000" i="1"/>
              <a:t>QS</a:t>
            </a:r>
            <a:r>
              <a:rPr kumimoji="1" lang="pl-PL" altLang="en-US" sz="2000"/>
              <a:t>(</a:t>
            </a:r>
            <a:r>
              <a:rPr kumimoji="1" lang="pl-PL" altLang="en-US" sz="2000" i="1"/>
              <a:t>t</a:t>
            </a:r>
            <a:r>
              <a:rPr kumimoji="1" lang="pl-PL" altLang="en-US" sz="2000"/>
              <a:t>) jest równa mniejszej z dwóch wartości: (1) produkcji </a:t>
            </a:r>
            <a:r>
              <a:rPr kumimoji="1" lang="pl-PL" altLang="en-US" sz="2000" i="1"/>
              <a:t>Q</a:t>
            </a:r>
            <a:r>
              <a:rPr kumimoji="1" lang="pl-PL" altLang="en-US" sz="2000" i="1" baseline="30000"/>
              <a:t>d</a:t>
            </a:r>
            <a:r>
              <a:rPr kumimoji="1" lang="pl-PL" altLang="en-US" sz="2000"/>
              <a:t>(</a:t>
            </a:r>
            <a:r>
              <a:rPr kumimoji="1" lang="pl-PL" altLang="en-US" sz="2000" i="1"/>
              <a:t>t</a:t>
            </a:r>
            <a:r>
              <a:rPr kumimoji="1" lang="pl-PL" altLang="en-US" sz="2000"/>
              <a:t>) wynikającej z funkcji popytu, oraz (2) globalnej produkcji </a:t>
            </a:r>
            <a:r>
              <a:rPr kumimoji="1" lang="pl-PL" altLang="en-US" sz="2000" i="1"/>
              <a:t>Q</a:t>
            </a:r>
            <a:r>
              <a:rPr kumimoji="1" lang="pl-PL" altLang="en-US" sz="2000" i="1" baseline="30000"/>
              <a:t>s</a:t>
            </a:r>
            <a:r>
              <a:rPr kumimoji="1" lang="pl-PL" altLang="en-US" sz="2000"/>
              <a:t>(</a:t>
            </a:r>
            <a:r>
              <a:rPr kumimoji="1" lang="pl-PL" altLang="en-US" sz="2000" i="1"/>
              <a:t>t</a:t>
            </a:r>
            <a:r>
              <a:rPr kumimoji="1" lang="pl-PL" altLang="en-US" sz="2000"/>
              <a:t>) oferowanej przez wszystkie firmy do sprzedaży,</a:t>
            </a:r>
            <a:endParaRPr kumimoji="1" lang="en-GB" altLang="en-US" sz="2000"/>
          </a:p>
        </p:txBody>
      </p:sp>
    </p:spTree>
    <p:extLst>
      <p:ext uri="{BB962C8B-B14F-4D97-AF65-F5344CB8AC3E}">
        <p14:creationId xmlns:p14="http://schemas.microsoft.com/office/powerpoint/2010/main" val="141425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476250"/>
            <a:ext cx="7772400" cy="609600"/>
          </a:xfrm>
        </p:spPr>
        <p:txBody>
          <a:bodyPr/>
          <a:lstStyle/>
          <a:p>
            <a:pPr eaLnBrk="1" hangingPunct="1"/>
            <a:r>
              <a:rPr lang="pl-PL" altLang="en-US" sz="3400" smtClean="0"/>
              <a:t>Równanie selekcji (replikatora)</a:t>
            </a:r>
            <a:endParaRPr lang="en-GB" altLang="en-US" sz="3400" smtClean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447800"/>
            <a:ext cx="7772400" cy="533400"/>
          </a:xfrm>
        </p:spPr>
        <p:txBody>
          <a:bodyPr/>
          <a:lstStyle/>
          <a:p>
            <a:pPr marL="457200" indent="-457200" eaLnBrk="1" hangingPunct="1"/>
            <a:r>
              <a:rPr kumimoji="1" lang="pl-PL" altLang="en-US" sz="2000" smtClean="0"/>
              <a:t>Ogólne równanie selekcji </a:t>
            </a:r>
            <a:endParaRPr lang="en-GB" altLang="en-US" sz="2000" smtClean="0"/>
          </a:p>
        </p:txBody>
      </p:sp>
      <p:graphicFrame>
        <p:nvGraphicFramePr>
          <p:cNvPr id="20485" name="Object 4"/>
          <p:cNvGraphicFramePr>
            <a:graphicFrameLocks noChangeAspect="1"/>
          </p:cNvGraphicFramePr>
          <p:nvPr/>
        </p:nvGraphicFramePr>
        <p:xfrm>
          <a:off x="1371600" y="1905000"/>
          <a:ext cx="23622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r:id="rId3" imgW="1320227" imgH="418918" progId="Equation.3">
                  <p:embed/>
                </p:oleObj>
              </mc:Choice>
              <mc:Fallback>
                <p:oleObj r:id="rId3" imgW="1320227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05000"/>
                        <a:ext cx="2362200" cy="7477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5"/>
          <p:cNvGraphicFramePr>
            <a:graphicFrameLocks noChangeAspect="1"/>
          </p:cNvGraphicFramePr>
          <p:nvPr/>
        </p:nvGraphicFramePr>
        <p:xfrm>
          <a:off x="4572000" y="1905000"/>
          <a:ext cx="32004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r:id="rId5" imgW="1485900" imgH="342900" progId="Equation.3">
                  <p:embed/>
                </p:oleObj>
              </mc:Choice>
              <mc:Fallback>
                <p:oleObj r:id="rId5" imgW="14859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05000"/>
                        <a:ext cx="3200400" cy="7381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6"/>
          <p:cNvGraphicFramePr>
            <a:graphicFrameLocks noChangeAspect="1"/>
          </p:cNvGraphicFramePr>
          <p:nvPr/>
        </p:nvGraphicFramePr>
        <p:xfrm>
          <a:off x="2555875" y="5445125"/>
          <a:ext cx="28956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r:id="rId7" imgW="1257300" imgH="228600" progId="Equation.3">
                  <p:embed/>
                </p:oleObj>
              </mc:Choice>
              <mc:Fallback>
                <p:oleObj r:id="rId7" imgW="1257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445125"/>
                        <a:ext cx="2895600" cy="5270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684213" y="2781300"/>
            <a:ext cx="8001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GB" altLang="en-US" sz="2000" i="1">
                <a:cs typeface="Times New Roman" pitchFamily="18" charset="0"/>
              </a:rPr>
              <a:t>f</a:t>
            </a:r>
            <a:r>
              <a:rPr kumimoji="1" lang="en-GB" altLang="en-US" sz="2000" i="1" baseline="-25000">
                <a:cs typeface="Times New Roman" pitchFamily="18" charset="0"/>
              </a:rPr>
              <a:t>i</a:t>
            </a:r>
            <a:r>
              <a:rPr kumimoji="1" lang="en-GB" altLang="en-US" sz="2000">
                <a:cs typeface="Times New Roman" pitchFamily="18" charset="0"/>
              </a:rPr>
              <a:t> </a:t>
            </a:r>
            <a:r>
              <a:rPr kumimoji="1" lang="en-GB" altLang="en-US" sz="2000"/>
              <a:t>(t) – </a:t>
            </a:r>
            <a:r>
              <a:rPr kumimoji="1" lang="pl-PL" altLang="en-US" sz="2000"/>
              <a:t>udział firmy </a:t>
            </a:r>
            <a:r>
              <a:rPr kumimoji="1" lang="pl-PL" altLang="en-US" sz="2000" i="1"/>
              <a:t>i</a:t>
            </a:r>
            <a:r>
              <a:rPr kumimoji="1" lang="pl-PL" altLang="en-US" sz="2000"/>
              <a:t> w ogólnej sprzedaży produktów na rynku</a:t>
            </a:r>
            <a:endParaRPr kumimoji="1" lang="pl-PL" altLang="en-US" sz="2000" i="1"/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GB" altLang="en-US" sz="2000" i="1">
                <a:cs typeface="Times New Roman" pitchFamily="18" charset="0"/>
              </a:rPr>
              <a:t>c</a:t>
            </a:r>
            <a:r>
              <a:rPr kumimoji="1" lang="en-GB" altLang="en-US" sz="2000" i="1" baseline="-25000">
                <a:cs typeface="Times New Roman" pitchFamily="18" charset="0"/>
              </a:rPr>
              <a:t>i</a:t>
            </a:r>
            <a:r>
              <a:rPr kumimoji="1" lang="en-GB" altLang="en-US" sz="2000" i="1">
                <a:cs typeface="Times New Roman" pitchFamily="18" charset="0"/>
              </a:rPr>
              <a:t> </a:t>
            </a:r>
            <a:r>
              <a:rPr kumimoji="1" lang="en-GB" altLang="en-US" sz="2000">
                <a:cs typeface="Times New Roman" pitchFamily="18" charset="0"/>
              </a:rPr>
              <a:t>(</a:t>
            </a:r>
            <a:r>
              <a:rPr kumimoji="1" lang="en-GB" altLang="en-US" sz="2000" i="1">
                <a:cs typeface="Times New Roman" pitchFamily="18" charset="0"/>
              </a:rPr>
              <a:t>t</a:t>
            </a:r>
            <a:r>
              <a:rPr kumimoji="1" lang="en-GB" altLang="en-US" sz="2000">
                <a:cs typeface="Times New Roman" pitchFamily="18" charset="0"/>
              </a:rPr>
              <a:t>)</a:t>
            </a:r>
            <a:r>
              <a:rPr kumimoji="1" lang="en-GB" altLang="en-US" sz="2000"/>
              <a:t> – </a:t>
            </a:r>
            <a:r>
              <a:rPr kumimoji="1" lang="pl-PL" altLang="en-US" sz="2000"/>
              <a:t>konkurencyjność produktów firmy </a:t>
            </a:r>
            <a:r>
              <a:rPr kumimoji="1" lang="pl-PL" altLang="en-US" sz="2000" i="1"/>
              <a:t>i</a:t>
            </a:r>
            <a:r>
              <a:rPr kumimoji="1" lang="pl-PL" altLang="en-US" sz="2000"/>
              <a:t>,</a:t>
            </a:r>
            <a:r>
              <a:rPr kumimoji="1" lang="en-GB" altLang="en-US" sz="2000"/>
              <a:t>competitiveness of firm </a:t>
            </a:r>
            <a:r>
              <a:rPr kumimoji="1" lang="en-GB" altLang="en-US" sz="2000" i="1"/>
              <a:t>i </a:t>
            </a:r>
            <a:r>
              <a:rPr kumimoji="1" lang="en-GB" altLang="en-US" sz="2000"/>
              <a:t>products</a:t>
            </a:r>
            <a:r>
              <a:rPr kumimoji="1" lang="en-GB" altLang="en-US" sz="2000" i="1"/>
              <a:t>;</a:t>
            </a:r>
            <a:endParaRPr kumimoji="1" lang="pl-PL" altLang="en-US" sz="2000" i="1"/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GB" altLang="en-US" sz="2000" i="1">
                <a:cs typeface="Times New Roman" pitchFamily="18" charset="0"/>
              </a:rPr>
              <a:t>c</a:t>
            </a:r>
            <a:r>
              <a:rPr kumimoji="1" lang="en-GB" altLang="en-US" sz="2000" i="1" baseline="30000"/>
              <a:t>e</a:t>
            </a:r>
            <a:r>
              <a:rPr kumimoji="1" lang="en-GB" altLang="en-US" sz="2000">
                <a:cs typeface="Times New Roman" pitchFamily="18" charset="0"/>
              </a:rPr>
              <a:t>(</a:t>
            </a:r>
            <a:r>
              <a:rPr kumimoji="1" lang="en-GB" altLang="en-US" sz="2000" i="1">
                <a:cs typeface="Times New Roman" pitchFamily="18" charset="0"/>
              </a:rPr>
              <a:t>t</a:t>
            </a:r>
            <a:r>
              <a:rPr kumimoji="1" lang="en-GB" altLang="en-US" sz="2000">
                <a:cs typeface="Times New Roman" pitchFamily="18" charset="0"/>
              </a:rPr>
              <a:t>)</a:t>
            </a:r>
            <a:r>
              <a:rPr kumimoji="1" lang="en-GB" altLang="en-US" sz="2000"/>
              <a:t> -  </a:t>
            </a:r>
            <a:r>
              <a:rPr kumimoji="1" lang="pl-PL" altLang="en-US" sz="2000"/>
              <a:t>średnia konkurencyjność produktów oferowanych do sprzedaży.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pl-PL" altLang="en-US" sz="2000"/>
          </a:p>
          <a:p>
            <a:pPr eaLnBrk="1" hangingPunct="1">
              <a:buClr>
                <a:srgbClr val="A50021"/>
              </a:buClr>
              <a:buSzPct val="75000"/>
            </a:pPr>
            <a:r>
              <a:rPr lang="pl-PL" altLang="en-US" sz="2000">
                <a:latin typeface="Times New Roman" pitchFamily="18" charset="0"/>
              </a:rPr>
              <a:t> </a:t>
            </a:r>
            <a:r>
              <a:rPr kumimoji="1" lang="pl-PL" altLang="en-US" sz="2000"/>
              <a:t>Produkcja sprzedana przez firmę </a:t>
            </a:r>
            <a:r>
              <a:rPr kumimoji="1" lang="pl-PL" altLang="en-US" sz="2000" i="1"/>
              <a:t>i</a:t>
            </a:r>
            <a:r>
              <a:rPr kumimoji="1" lang="pl-PL" altLang="en-US" sz="2000"/>
              <a:t> </a:t>
            </a:r>
            <a:endParaRPr kumimoji="1" lang="en-GB" altLang="en-US" sz="2000"/>
          </a:p>
        </p:txBody>
      </p:sp>
    </p:spTree>
    <p:extLst>
      <p:ext uri="{BB962C8B-B14F-4D97-AF65-F5344CB8AC3E}">
        <p14:creationId xmlns:p14="http://schemas.microsoft.com/office/powerpoint/2010/main" val="39625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333375"/>
            <a:ext cx="7772400" cy="609600"/>
          </a:xfrm>
        </p:spPr>
        <p:txBody>
          <a:bodyPr/>
          <a:lstStyle/>
          <a:p>
            <a:pPr eaLnBrk="1" hangingPunct="1"/>
            <a:r>
              <a:rPr lang="pl-PL" altLang="en-US" sz="3400" smtClean="0"/>
              <a:t>Sprzedaż produktów na rynku</a:t>
            </a:r>
            <a:endParaRPr lang="en-GB" altLang="en-US" sz="340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24744"/>
            <a:ext cx="8847584" cy="5007769"/>
          </a:xfrm>
        </p:spPr>
        <p:txBody>
          <a:bodyPr/>
          <a:lstStyle/>
          <a:p>
            <a:pPr marL="457200" indent="-457200" eaLnBrk="1" hangingPunct="1"/>
            <a:r>
              <a:rPr lang="pl-PL" altLang="en-US" sz="2800" dirty="0" smtClean="0"/>
              <a:t>powyższe równanie selekcji opisuje idealną sytuację konkurencji produktów oferowanych na sprzedaż na danym rynku, kiedy zarówno globalna podaż równa się globalnemu popytowi, oraz popyt na specyficzne produkty każdej firmy </a:t>
            </a:r>
            <a:r>
              <a:rPr lang="pl-PL" altLang="en-US" sz="2800" i="1" dirty="0" smtClean="0"/>
              <a:t>i</a:t>
            </a:r>
            <a:r>
              <a:rPr lang="pl-PL" altLang="en-US" sz="2800" dirty="0" smtClean="0"/>
              <a:t> jest równy wielkości produkcji oferowanej na sprzedaż przez tę firmę.</a:t>
            </a:r>
          </a:p>
          <a:p>
            <a:pPr marL="457200" indent="-457200" eaLnBrk="1" hangingPunct="1"/>
            <a:r>
              <a:rPr lang="pl-PL" altLang="en-US" sz="2800" dirty="0" smtClean="0"/>
              <a:t>ogólne równania selekcji są dopasowane do sytuacji rzeczywistej, kiedy występować mogą niezrównoważenia zarówno popytu i podaży w skali całego przemysłu (globalnie) jak i popytu i podaży na produkty pojedynczych firm.</a:t>
            </a:r>
            <a:endParaRPr lang="en-GB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2076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781300"/>
            <a:ext cx="2952750" cy="1143000"/>
          </a:xfrm>
        </p:spPr>
        <p:txBody>
          <a:bodyPr/>
          <a:lstStyle/>
          <a:p>
            <a:pPr eaLnBrk="1" hangingPunct="1"/>
            <a:r>
              <a:rPr lang="pl-PL" altLang="en-US" sz="1700" smtClean="0"/>
              <a:t>Od rutyn do konkurencyjności</a:t>
            </a:r>
            <a:endParaRPr lang="en-GB" altLang="en-US" sz="1700" smtClean="0"/>
          </a:p>
        </p:txBody>
      </p:sp>
      <p:graphicFrame>
        <p:nvGraphicFramePr>
          <p:cNvPr id="22531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2916238" y="260350"/>
          <a:ext cx="5786437" cy="616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Drawing" r:id="rId3" imgW="5105400" imgH="5438775" progId="WPDraw30.Drawing">
                  <p:embed/>
                </p:oleObj>
              </mc:Choice>
              <mc:Fallback>
                <p:oleObj name="Drawing" r:id="rId3" imgW="5105400" imgH="5438775" progId="WPDraw30.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60350"/>
                        <a:ext cx="5786437" cy="616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700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260350"/>
            <a:ext cx="7772400" cy="712788"/>
          </a:xfrm>
        </p:spPr>
        <p:txBody>
          <a:bodyPr/>
          <a:lstStyle/>
          <a:p>
            <a:pPr eaLnBrk="1" hangingPunct="1"/>
            <a:r>
              <a:rPr lang="pl-PL" altLang="en-US" sz="2500" i="1" smtClean="0"/>
              <a:t>Koncentracja przemysłu (w stanie równowagi)</a:t>
            </a:r>
          </a:p>
        </p:txBody>
      </p:sp>
      <p:graphicFrame>
        <p:nvGraphicFramePr>
          <p:cNvPr id="294915" name="Group 3"/>
          <p:cNvGraphicFramePr>
            <a:graphicFrameLocks noGrp="1"/>
          </p:cNvGraphicFramePr>
          <p:nvPr>
            <p:ph type="tbl" idx="1"/>
          </p:nvPr>
        </p:nvGraphicFramePr>
        <p:xfrm>
          <a:off x="755650" y="1700213"/>
          <a:ext cx="8137525" cy="4872039"/>
        </p:xfrm>
        <a:graphic>
          <a:graphicData uri="http://schemas.openxmlformats.org/drawingml/2006/table">
            <a:tbl>
              <a:tblPr/>
              <a:tblGrid>
                <a:gridCol w="165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1" lang="en-US" sz="20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H</a:t>
                      </a: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(0)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K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[%]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S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[%]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V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95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Normalna stopa zwrotu kapitału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r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= 0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,05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146.908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69.326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4.2382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47.692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42.321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2.2539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17.096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20.824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1.6419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6.450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9.028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1.4290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1.050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1.590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1.3210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32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5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en-US" sz="2900" i="1" smtClean="0"/>
              <a:t>Koncentracja przemysłu (w stanie równowagi)</a:t>
            </a:r>
          </a:p>
        </p:txBody>
      </p:sp>
      <p:graphicFrame>
        <p:nvGraphicFramePr>
          <p:cNvPr id="343094" name="Group 54"/>
          <p:cNvGraphicFramePr>
            <a:graphicFrameLocks noGrp="1"/>
          </p:cNvGraphicFramePr>
          <p:nvPr>
            <p:ph idx="1"/>
          </p:nvPr>
        </p:nvGraphicFramePr>
        <p:xfrm>
          <a:off x="611188" y="1628775"/>
          <a:ext cx="8343900" cy="4826164"/>
        </p:xfrm>
        <a:graphic>
          <a:graphicData uri="http://schemas.openxmlformats.org/drawingml/2006/table">
            <a:tbl>
              <a:tblPr/>
              <a:tblGrid>
                <a:gridCol w="169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5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09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1" lang="en-US" sz="20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H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(0)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K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[%]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S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[%]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V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10">
                <a:tc gridSpan="4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Normalna stopa zwrotu kapitału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r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= 0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,02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8" marB="45708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7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14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9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.90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7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70.742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4.2382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50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.692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4.983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2.253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20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.096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4.479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1.6419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9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.450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13.226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1.4290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.050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6.132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1.3210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.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804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1.280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2561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24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24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32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24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8" marB="4570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08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88913"/>
            <a:ext cx="7577137" cy="646112"/>
          </a:xfrm>
        </p:spPr>
        <p:txBody>
          <a:bodyPr/>
          <a:lstStyle/>
          <a:p>
            <a:pPr eaLnBrk="1" hangingPunct="1"/>
            <a:r>
              <a:rPr lang="pl-PL" altLang="en-US" sz="3400" smtClean="0"/>
              <a:t>Informacje ogólne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299648" cy="5616352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</a:pPr>
            <a:r>
              <a:rPr lang="pl-PL" altLang="en-US" sz="2800" dirty="0" smtClean="0"/>
              <a:t>pewna liczba firm produkujących funkcjonalnie podobne produkty.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pl-PL" altLang="en-US" sz="2800" dirty="0" smtClean="0"/>
              <a:t>każda firma charakteryzowana jest przez zestaw rutyn, które stosuje w swej codziennej działalności.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pl-PL" altLang="en-US" sz="2800" dirty="0" smtClean="0"/>
              <a:t>zagregowane charakterystyki rozwoju firmy</a:t>
            </a:r>
          </a:p>
          <a:p>
            <a:pPr marL="1027113" lvl="1" indent="-455613" eaLnBrk="1" hangingPunct="1">
              <a:lnSpc>
                <a:spcPct val="90000"/>
              </a:lnSpc>
            </a:pPr>
            <a:r>
              <a:rPr lang="pl-PL" altLang="en-US" sz="2400" dirty="0" smtClean="0"/>
              <a:t>jednostkowe koszty produkcji V</a:t>
            </a:r>
          </a:p>
          <a:p>
            <a:pPr marL="1027113" lvl="1" indent="-455613" eaLnBrk="1" hangingPunct="1">
              <a:lnSpc>
                <a:spcPct val="90000"/>
              </a:lnSpc>
            </a:pPr>
            <a:r>
              <a:rPr lang="pl-PL" altLang="en-US" sz="2400" dirty="0" smtClean="0"/>
              <a:t>produktywność kapitału A</a:t>
            </a:r>
          </a:p>
          <a:p>
            <a:pPr marL="1027113" lvl="1" indent="-455613" eaLnBrk="1" hangingPunct="1">
              <a:lnSpc>
                <a:spcPct val="90000"/>
              </a:lnSpc>
            </a:pPr>
            <a:r>
              <a:rPr lang="pl-PL" altLang="en-US" sz="2400" dirty="0" smtClean="0"/>
              <a:t>charakterystyki techniczne produktów z = (</a:t>
            </a:r>
            <a:r>
              <a:rPr lang="pl-PL" altLang="en-US" sz="2400" dirty="0" err="1" smtClean="0"/>
              <a:t>z</a:t>
            </a:r>
            <a:r>
              <a:rPr lang="pl-PL" altLang="en-US" sz="2400" baseline="-25000" dirty="0" err="1" smtClean="0"/>
              <a:t>1</a:t>
            </a:r>
            <a:r>
              <a:rPr lang="pl-PL" altLang="en-US" sz="2400" dirty="0" smtClean="0"/>
              <a:t>, </a:t>
            </a:r>
            <a:r>
              <a:rPr lang="pl-PL" altLang="en-US" sz="2400" dirty="0" err="1" smtClean="0"/>
              <a:t>z</a:t>
            </a:r>
            <a:r>
              <a:rPr lang="pl-PL" altLang="en-US" sz="2400" baseline="-25000" dirty="0" err="1" smtClean="0"/>
              <a:t>2</a:t>
            </a:r>
            <a:r>
              <a:rPr lang="pl-PL" altLang="en-US" sz="2400" dirty="0" smtClean="0"/>
              <a:t>, ..., </a:t>
            </a:r>
            <a:r>
              <a:rPr lang="pl-PL" altLang="en-US" sz="2400" dirty="0" err="1" smtClean="0"/>
              <a:t>z</a:t>
            </a:r>
            <a:r>
              <a:rPr lang="pl-PL" altLang="en-US" sz="2400" baseline="-25000" dirty="0" err="1" smtClean="0"/>
              <a:t>m</a:t>
            </a:r>
            <a:r>
              <a:rPr lang="pl-PL" altLang="en-US" sz="2400" dirty="0" smtClean="0"/>
              <a:t>) (konkurencyjność techniczna q(z) jest funkcją charakterystyk technicznych produktów; q(z) określa tzw. krajobraz adaptacyjny).</a:t>
            </a:r>
          </a:p>
        </p:txBody>
      </p:sp>
    </p:spTree>
    <p:extLst>
      <p:ext uri="{BB962C8B-B14F-4D97-AF65-F5344CB8AC3E}">
        <p14:creationId xmlns:p14="http://schemas.microsoft.com/office/powerpoint/2010/main" val="328388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333375"/>
            <a:ext cx="7772400" cy="712788"/>
          </a:xfrm>
        </p:spPr>
        <p:txBody>
          <a:bodyPr/>
          <a:lstStyle/>
          <a:p>
            <a:pPr eaLnBrk="1" hangingPunct="1"/>
            <a:r>
              <a:rPr lang="pl-PL" altLang="en-US" sz="2500" i="1" smtClean="0"/>
              <a:t>Koncentracja przemysłu (w stanie równowagi)</a:t>
            </a:r>
          </a:p>
        </p:txBody>
      </p:sp>
      <p:graphicFrame>
        <p:nvGraphicFramePr>
          <p:cNvPr id="293891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170929"/>
              </p:ext>
            </p:extLst>
          </p:nvPr>
        </p:nvGraphicFramePr>
        <p:xfrm>
          <a:off x="755576" y="1340768"/>
          <a:ext cx="7772400" cy="5200775"/>
        </p:xfrm>
        <a:graphic>
          <a:graphicData uri="http://schemas.openxmlformats.org/drawingml/2006/table">
            <a:tbl>
              <a:tblPr/>
              <a:tblGrid>
                <a:gridCol w="158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099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1" lang="en-US" sz="20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H</a:t>
                      </a: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(0)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K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[%]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S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Times New Roman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[%]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V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983">
                <a:tc gridSpan="4"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Normalna stopa zwrotu kapita</a:t>
                      </a:r>
                      <a:r>
                        <a:rPr kumimoji="1" lang="pl-P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ł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u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r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= 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98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151.907 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71.685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4.2382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52.692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46.757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2.2539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22.096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26.915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1.6419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04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11.450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16.026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1.4290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6.050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9.160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1.3210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2.804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4.464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1.2561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0.643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1.060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1.2128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13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1.2000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16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1.2000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32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0.000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1.2000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20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188913"/>
            <a:ext cx="7772400" cy="1000125"/>
          </a:xfrm>
        </p:spPr>
        <p:txBody>
          <a:bodyPr/>
          <a:lstStyle/>
          <a:p>
            <a:pPr eaLnBrk="1" hangingPunct="1"/>
            <a:r>
              <a:rPr lang="pl-PL" altLang="en-US" sz="2500" smtClean="0"/>
              <a:t>Koncentracja przemysłu. Nierównomierny rozkład początkowy rozmiaru firm </a:t>
            </a:r>
          </a:p>
        </p:txBody>
      </p:sp>
      <p:graphicFrame>
        <p:nvGraphicFramePr>
          <p:cNvPr id="295939" name="Group 3"/>
          <p:cNvGraphicFramePr>
            <a:graphicFrameLocks noGrp="1"/>
          </p:cNvGraphicFramePr>
          <p:nvPr>
            <p:ph idx="1"/>
          </p:nvPr>
        </p:nvGraphicFramePr>
        <p:xfrm>
          <a:off x="179388" y="1773238"/>
          <a:ext cx="8964612" cy="4524376"/>
        </p:xfrm>
        <a:graphic>
          <a:graphicData uri="http://schemas.openxmlformats.org/drawingml/2006/table">
            <a:tbl>
              <a:tblPr/>
              <a:tblGrid>
                <a:gridCol w="928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66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26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91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1" lang="en-US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H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(0)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1" lang="en-US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H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(100)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1" lang="en-US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H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(200)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T</a:t>
                      </a:r>
                      <a:r>
                        <a:rPr kumimoji="1" lang="en-US" sz="20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e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K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(100)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K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00)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V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(200)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l-P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l-P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l-P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l-P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[rok]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[%]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[%]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l-P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1.02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14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47.692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47.692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2.2539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2.61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17.096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17.096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1.6419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4.18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47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6.450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6.450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1.4290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5.75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7.30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7.68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–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2.932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2.282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1.3456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8.93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9.76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9.81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–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0.216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0.033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1.3007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12.12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12.15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12.16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–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0.026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32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25.52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25.59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25.59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–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0. 022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68">
                <a:tc gridSpan="8"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Uwaga: 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T</a:t>
                      </a:r>
                      <a:r>
                        <a:rPr kumimoji="1" lang="en-US" sz="20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e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jest okresem po którym rozkład firm staje się równomierny. 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44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en-US" sz="3000" smtClean="0"/>
              <a:t>Cena na rynkach o różnej elastyczności cenowej popytu </a:t>
            </a:r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0" y="2066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l-PL" altLang="en-US" sz="2400"/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/>
        </p:nvGraphicFramePr>
        <p:xfrm>
          <a:off x="1042988" y="1989138"/>
          <a:ext cx="7705725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Drawing" r:id="rId3" imgW="5724360" imgH="3267000" progId="WPDraw30.Drawing">
                  <p:embed/>
                </p:oleObj>
              </mc:Choice>
              <mc:Fallback>
                <p:oleObj name="Drawing" r:id="rId3" imgW="5724360" imgH="3267000" progId="WPDraw30.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89138"/>
                        <a:ext cx="7705725" cy="438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204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en-US" sz="3000" smtClean="0"/>
              <a:t>Zysk na rynkach o różnej elastyczności cenowej popytu </a:t>
            </a: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0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l-PL" altLang="en-US" sz="2400"/>
          </a:p>
        </p:txBody>
      </p:sp>
      <p:graphicFrame>
        <p:nvGraphicFramePr>
          <p:cNvPr id="28677" name="Object 4"/>
          <p:cNvGraphicFramePr>
            <a:graphicFrameLocks noChangeAspect="1"/>
          </p:cNvGraphicFramePr>
          <p:nvPr/>
        </p:nvGraphicFramePr>
        <p:xfrm>
          <a:off x="971550" y="1989138"/>
          <a:ext cx="7488238" cy="451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Drawing" r:id="rId3" imgW="4886280" imgH="2933640" progId="WPDraw30.Drawing">
                  <p:embed/>
                </p:oleObj>
              </mc:Choice>
              <mc:Fallback>
                <p:oleObj name="Drawing" r:id="rId3" imgW="4886280" imgH="2933640" progId="WPDraw30.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989138"/>
                        <a:ext cx="7488238" cy="451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353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260350"/>
            <a:ext cx="7772400" cy="1000125"/>
          </a:xfrm>
        </p:spPr>
        <p:txBody>
          <a:bodyPr/>
          <a:lstStyle/>
          <a:p>
            <a:pPr eaLnBrk="1" hangingPunct="1"/>
            <a:r>
              <a:rPr lang="pl-PL" altLang="en-US" sz="2500" smtClean="0"/>
              <a:t>Koncentracja przemysłu. Nierównomierny rozkład początkowy rozmiaru firm </a:t>
            </a:r>
          </a:p>
        </p:txBody>
      </p:sp>
      <p:graphicFrame>
        <p:nvGraphicFramePr>
          <p:cNvPr id="299011" name="Group 3"/>
          <p:cNvGraphicFramePr>
            <a:graphicFrameLocks noGrp="1"/>
          </p:cNvGraphicFramePr>
          <p:nvPr>
            <p:ph idx="1"/>
          </p:nvPr>
        </p:nvGraphicFramePr>
        <p:xfrm>
          <a:off x="179388" y="1773238"/>
          <a:ext cx="8964612" cy="4524376"/>
        </p:xfrm>
        <a:graphic>
          <a:graphicData uri="http://schemas.openxmlformats.org/drawingml/2006/table">
            <a:tbl>
              <a:tblPr/>
              <a:tblGrid>
                <a:gridCol w="928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66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26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91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1" lang="en-US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H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(0)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1" lang="en-US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H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(100)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1" lang="en-US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H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(200)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T</a:t>
                      </a:r>
                      <a:r>
                        <a:rPr kumimoji="1" lang="en-US" sz="20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e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K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(100)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K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</a:t>
                      </a:r>
                      <a:r>
                        <a:rPr kumimoji="1" lang="pl-PL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00)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p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/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V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(200)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l-P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l-P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l-P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l-P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[rok]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[%]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[%]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pl-P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1.02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14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47.692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47.692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2.2539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2.61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17.096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17.096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1.6419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4.18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6.00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47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6.450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6.450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1.4290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5.75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7.30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7.68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–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2.932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2.282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1.3456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8.93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9.76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9.81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–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0.216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0.033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1.3007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12.12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12.15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12.16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–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0.026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6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32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25.52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25.59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25.59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–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0. 022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0.001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1.3000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68">
                <a:tc gridSpan="8"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Uwaga: </a:t>
                      </a: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T</a:t>
                      </a:r>
                      <a:r>
                        <a:rPr kumimoji="1" lang="en-US" sz="20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e</a:t>
                      </a: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imes New Roman" pitchFamily="18" charset="0"/>
                        </a:rPr>
                        <a:t> jest okresem po którym rozkład firm staje się równomierny. </a:t>
                      </a:r>
                      <a:endParaRPr kumimoji="1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94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704975" y="188913"/>
            <a:ext cx="7056438" cy="533400"/>
          </a:xfrm>
        </p:spPr>
        <p:txBody>
          <a:bodyPr/>
          <a:lstStyle/>
          <a:p>
            <a:pPr eaLnBrk="1" hangingPunct="1"/>
            <a:r>
              <a:rPr lang="en-GB" altLang="en-US" sz="2100" smtClean="0"/>
              <a:t>Adaptive landscape and industry evolution</a:t>
            </a:r>
          </a:p>
        </p:txBody>
      </p:sp>
      <p:pic>
        <p:nvPicPr>
          <p:cNvPr id="30724" name="Picture 3" descr="S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" t="16174" r="2550" b="2554"/>
          <a:stretch>
            <a:fillRect/>
          </a:stretch>
        </p:blipFill>
        <p:spPr bwMode="auto">
          <a:xfrm>
            <a:off x="1066800" y="1600200"/>
            <a:ext cx="76200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5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14400"/>
            <a:ext cx="7772400" cy="609600"/>
          </a:xfrm>
        </p:spPr>
        <p:txBody>
          <a:bodyPr/>
          <a:lstStyle/>
          <a:p>
            <a:pPr eaLnBrk="1" hangingPunct="1"/>
            <a:r>
              <a:rPr lang="en-GB" altLang="en-US" sz="2100" smtClean="0"/>
              <a:t>Adaptive landscape and industry evolution</a:t>
            </a:r>
          </a:p>
        </p:txBody>
      </p:sp>
      <p:pic>
        <p:nvPicPr>
          <p:cNvPr id="31748" name="Picture 3" descr="ansfhs4f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684213" y="5876925"/>
            <a:ext cx="64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l-PL" altLang="en-US" sz="2400" dirty="0">
                <a:hlinkClick r:id="rId3" action="ppaction://hlinkfile"/>
              </a:rPr>
              <a:t>IE</a:t>
            </a:r>
            <a:endParaRPr lang="pl-PL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772400" cy="609600"/>
          </a:xfrm>
        </p:spPr>
        <p:txBody>
          <a:bodyPr/>
          <a:lstStyle/>
          <a:p>
            <a:pPr eaLnBrk="1" hangingPunct="1"/>
            <a:r>
              <a:rPr lang="pl-PL" altLang="en-US" sz="3400" smtClean="0"/>
              <a:t>Trajektoria rozwoju</a:t>
            </a:r>
            <a:endParaRPr lang="en-GB" altLang="en-US" sz="3400" smtClean="0"/>
          </a:p>
        </p:txBody>
      </p:sp>
      <p:pic>
        <p:nvPicPr>
          <p:cNvPr id="32772" name="Picture 3" descr="trajektoria hs4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4" r="5101"/>
          <a:stretch>
            <a:fillRect/>
          </a:stretch>
        </p:blipFill>
        <p:spPr bwMode="auto">
          <a:xfrm>
            <a:off x="1447800" y="2057400"/>
            <a:ext cx="73152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3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65113"/>
            <a:ext cx="7577137" cy="609600"/>
          </a:xfrm>
        </p:spPr>
        <p:txBody>
          <a:bodyPr/>
          <a:lstStyle/>
          <a:p>
            <a:pPr eaLnBrk="1" hangingPunct="1"/>
            <a:r>
              <a:rPr lang="pl-PL" altLang="en-US" sz="3400" smtClean="0"/>
              <a:t>Trajektoria rozwoju</a:t>
            </a:r>
            <a:endParaRPr lang="en-GB" altLang="en-US" sz="3400" smtClean="0"/>
          </a:p>
        </p:txBody>
      </p:sp>
      <p:pic>
        <p:nvPicPr>
          <p:cNvPr id="33796" name="Picture 3" descr="ktrajektoria hs4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086600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93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65113"/>
            <a:ext cx="7577137" cy="609600"/>
          </a:xfrm>
        </p:spPr>
        <p:txBody>
          <a:bodyPr/>
          <a:lstStyle/>
          <a:p>
            <a:pPr eaLnBrk="1" hangingPunct="1"/>
            <a:r>
              <a:rPr lang="pl-PL" altLang="en-US" sz="1700" smtClean="0"/>
              <a:t>Konkurencyjność techniczna</a:t>
            </a:r>
            <a:r>
              <a:rPr lang="en-GB" altLang="en-US" sz="1700" smtClean="0"/>
              <a:t> (</a:t>
            </a:r>
            <a:r>
              <a:rPr lang="pl-PL" altLang="en-US" sz="1700" smtClean="0">
                <a:solidFill>
                  <a:srgbClr val="FF0000"/>
                </a:solidFill>
              </a:rPr>
              <a:t>średnia</a:t>
            </a:r>
            <a:r>
              <a:rPr lang="en-GB" altLang="en-US" sz="1700" smtClean="0"/>
              <a:t> and </a:t>
            </a:r>
            <a:r>
              <a:rPr lang="pl-PL" altLang="en-US" sz="1700" smtClean="0">
                <a:solidFill>
                  <a:srgbClr val="2A03ED"/>
                </a:solidFill>
              </a:rPr>
              <a:t>maksimum</a:t>
            </a:r>
            <a:r>
              <a:rPr lang="en-GB" altLang="en-US" sz="1700" smtClean="0"/>
              <a:t>)</a:t>
            </a:r>
          </a:p>
        </p:txBody>
      </p:sp>
      <p:pic>
        <p:nvPicPr>
          <p:cNvPr id="34820" name="Picture 3" descr="techn competitven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781800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39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88913"/>
            <a:ext cx="7577137" cy="719807"/>
          </a:xfrm>
        </p:spPr>
        <p:txBody>
          <a:bodyPr/>
          <a:lstStyle/>
          <a:p>
            <a:pPr eaLnBrk="1" hangingPunct="1"/>
            <a:r>
              <a:rPr lang="pl-PL" altLang="en-US" sz="3000" dirty="0" smtClean="0"/>
              <a:t>Informacje ogólne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124744"/>
            <a:ext cx="8443664" cy="5733256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</a:pPr>
            <a:r>
              <a:rPr lang="pl-PL" altLang="en-US" sz="2400" dirty="0" smtClean="0"/>
              <a:t>poprzez modyfikacje rutyn (poszukiwanie innowacji) każda firma stara się o polepszenie swej sytuacji (zwiększyć udział na rynku, powiększyć zyski, itp.) poprzez:</a:t>
            </a:r>
          </a:p>
          <a:p>
            <a:pPr marL="1027113" lvl="1" indent="-455613" eaLnBrk="1" hangingPunct="1">
              <a:lnSpc>
                <a:spcPct val="90000"/>
              </a:lnSpc>
            </a:pPr>
            <a:r>
              <a:rPr lang="pl-PL" altLang="en-US" sz="2000" dirty="0" smtClean="0"/>
              <a:t>zmniejszenie jednostkowych kosztów produkcji V</a:t>
            </a:r>
          </a:p>
          <a:p>
            <a:pPr marL="1027113" lvl="1" indent="-455613" eaLnBrk="1" hangingPunct="1">
              <a:lnSpc>
                <a:spcPct val="90000"/>
              </a:lnSpc>
            </a:pPr>
            <a:r>
              <a:rPr lang="pl-PL" altLang="en-US" sz="2000" dirty="0" smtClean="0"/>
              <a:t>zwiększenie produktywności kapitału A</a:t>
            </a:r>
          </a:p>
          <a:p>
            <a:pPr marL="1027113" lvl="1" indent="-455613" eaLnBrk="1" hangingPunct="1">
              <a:lnSpc>
                <a:spcPct val="90000"/>
              </a:lnSpc>
            </a:pPr>
            <a:r>
              <a:rPr lang="pl-PL" altLang="en-US" sz="2000" dirty="0" smtClean="0"/>
              <a:t>poprawę charakterystyk technicznych produktów (zwiększenie konkurencyjności technicznej produktów).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pl-PL" altLang="en-US" sz="2400" dirty="0" smtClean="0"/>
              <a:t> czas dyskretny (rok, kwartał); decyzje firm dotyczące wielkości inwestycji, ceny produktów, wielkości produkcji, itp., podejmowane są przez każdą firmę niezależnie na początku każdego roku (kwartału).</a:t>
            </a:r>
          </a:p>
        </p:txBody>
      </p:sp>
    </p:spTree>
    <p:extLst>
      <p:ext uri="{BB962C8B-B14F-4D97-AF65-F5344CB8AC3E}">
        <p14:creationId xmlns:p14="http://schemas.microsoft.com/office/powerpoint/2010/main" val="185821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404813"/>
            <a:ext cx="7772400" cy="685800"/>
          </a:xfrm>
        </p:spPr>
        <p:txBody>
          <a:bodyPr/>
          <a:lstStyle/>
          <a:p>
            <a:pPr eaLnBrk="1" hangingPunct="1"/>
            <a:r>
              <a:rPr lang="pl-PL" altLang="en-US" sz="1700" smtClean="0"/>
              <a:t>Cena</a:t>
            </a:r>
            <a:r>
              <a:rPr lang="en-GB" altLang="en-US" sz="1700" smtClean="0"/>
              <a:t> (</a:t>
            </a:r>
            <a:r>
              <a:rPr lang="pl-PL" altLang="en-US" sz="1700" smtClean="0">
                <a:solidFill>
                  <a:srgbClr val="FF0000"/>
                </a:solidFill>
              </a:rPr>
              <a:t>średnia</a:t>
            </a:r>
            <a:r>
              <a:rPr lang="en-GB" altLang="en-US" sz="1700" smtClean="0"/>
              <a:t> </a:t>
            </a:r>
            <a:r>
              <a:rPr lang="pl-PL" altLang="en-US" sz="1700" smtClean="0"/>
              <a:t>i</a:t>
            </a:r>
            <a:r>
              <a:rPr lang="en-GB" altLang="en-US" sz="1700" smtClean="0"/>
              <a:t> </a:t>
            </a:r>
            <a:r>
              <a:rPr lang="en-GB" altLang="en-US" sz="1700" smtClean="0">
                <a:solidFill>
                  <a:srgbClr val="2A03ED"/>
                </a:solidFill>
              </a:rPr>
              <a:t>±</a:t>
            </a:r>
            <a:r>
              <a:rPr lang="en-GB" altLang="en-US" sz="1700" smtClean="0">
                <a:solidFill>
                  <a:srgbClr val="2A03ED"/>
                </a:solidFill>
                <a:latin typeface="MS Shell Dlg" charset="-18"/>
              </a:rPr>
              <a:t> </a:t>
            </a:r>
            <a:r>
              <a:rPr lang="en-GB" altLang="en-US" sz="1700" smtClean="0">
                <a:solidFill>
                  <a:srgbClr val="2A03ED"/>
                </a:solidFill>
              </a:rPr>
              <a:t>3*</a:t>
            </a:r>
            <a:r>
              <a:rPr lang="pl-PL" altLang="en-US" sz="1700" smtClean="0">
                <a:solidFill>
                  <a:srgbClr val="2A03ED"/>
                </a:solidFill>
              </a:rPr>
              <a:t> odchyl. </a:t>
            </a:r>
            <a:r>
              <a:rPr lang="en-GB" altLang="en-US" sz="1700" smtClean="0">
                <a:solidFill>
                  <a:srgbClr val="2A03ED"/>
                </a:solidFill>
              </a:rPr>
              <a:t>st. </a:t>
            </a:r>
            <a:r>
              <a:rPr lang="en-GB" altLang="en-US" sz="1700" smtClean="0"/>
              <a:t>)</a:t>
            </a:r>
          </a:p>
        </p:txBody>
      </p:sp>
      <p:pic>
        <p:nvPicPr>
          <p:cNvPr id="35844" name="Picture 3" descr="ce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781800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3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65113"/>
            <a:ext cx="7577137" cy="533400"/>
          </a:xfrm>
        </p:spPr>
        <p:txBody>
          <a:bodyPr/>
          <a:lstStyle/>
          <a:p>
            <a:pPr eaLnBrk="1" hangingPunct="1"/>
            <a:r>
              <a:rPr lang="pl-PL" altLang="en-US" sz="1700" smtClean="0"/>
              <a:t>Konkurencyjności</a:t>
            </a:r>
            <a:r>
              <a:rPr lang="en-GB" altLang="en-US" sz="1700" smtClean="0"/>
              <a:t> (</a:t>
            </a:r>
            <a:r>
              <a:rPr lang="pl-PL" altLang="en-US" sz="1700" smtClean="0">
                <a:solidFill>
                  <a:srgbClr val="FF0000"/>
                </a:solidFill>
              </a:rPr>
              <a:t>średnia</a:t>
            </a:r>
            <a:r>
              <a:rPr lang="en-GB" altLang="en-US" sz="1700" smtClean="0"/>
              <a:t> and </a:t>
            </a:r>
            <a:r>
              <a:rPr lang="pl-PL" altLang="en-US" sz="1700" smtClean="0">
                <a:solidFill>
                  <a:srgbClr val="2A03ED"/>
                </a:solidFill>
              </a:rPr>
              <a:t>maksimum</a:t>
            </a:r>
            <a:r>
              <a:rPr lang="en-GB" altLang="en-US" sz="1700" smtClean="0"/>
              <a:t>)</a:t>
            </a:r>
          </a:p>
        </p:txBody>
      </p:sp>
      <p:pic>
        <p:nvPicPr>
          <p:cNvPr id="36868" name="Picture 3" descr="competitive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6858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7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41313"/>
            <a:ext cx="7577137" cy="457200"/>
          </a:xfrm>
        </p:spPr>
        <p:txBody>
          <a:bodyPr/>
          <a:lstStyle/>
          <a:p>
            <a:pPr eaLnBrk="1" hangingPunct="1"/>
            <a:r>
              <a:rPr lang="pl-PL" altLang="en-US" sz="1700" smtClean="0"/>
              <a:t>Koszty produkcji</a:t>
            </a:r>
            <a:r>
              <a:rPr lang="en-GB" altLang="en-US" sz="1700" smtClean="0"/>
              <a:t> (</a:t>
            </a:r>
            <a:r>
              <a:rPr lang="pl-PL" altLang="en-US" sz="1700" smtClean="0">
                <a:solidFill>
                  <a:srgbClr val="FF0000"/>
                </a:solidFill>
              </a:rPr>
              <a:t>średnie</a:t>
            </a:r>
            <a:r>
              <a:rPr lang="en-GB" altLang="en-US" sz="1700" smtClean="0"/>
              <a:t> and </a:t>
            </a:r>
            <a:r>
              <a:rPr lang="pl-PL" altLang="en-US" sz="1700" smtClean="0">
                <a:solidFill>
                  <a:srgbClr val="2A03ED"/>
                </a:solidFill>
              </a:rPr>
              <a:t>minimalne</a:t>
            </a:r>
            <a:r>
              <a:rPr lang="en-GB" altLang="en-US" sz="1700" smtClean="0"/>
              <a:t>)</a:t>
            </a:r>
          </a:p>
        </p:txBody>
      </p:sp>
      <p:pic>
        <p:nvPicPr>
          <p:cNvPr id="37892" name="Picture 3" descr="var c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705600" cy="503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1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417513"/>
            <a:ext cx="7577137" cy="457200"/>
          </a:xfrm>
        </p:spPr>
        <p:txBody>
          <a:bodyPr/>
          <a:lstStyle/>
          <a:p>
            <a:pPr eaLnBrk="1" hangingPunct="1"/>
            <a:r>
              <a:rPr lang="pl-PL" altLang="en-US" sz="1700" smtClean="0"/>
              <a:t>Produktywność kapitału</a:t>
            </a:r>
            <a:r>
              <a:rPr lang="en-GB" altLang="en-US" sz="1700" smtClean="0"/>
              <a:t> (</a:t>
            </a:r>
            <a:r>
              <a:rPr lang="pl-PL" altLang="en-US" sz="1700" smtClean="0">
                <a:solidFill>
                  <a:srgbClr val="FF0000"/>
                </a:solidFill>
              </a:rPr>
              <a:t>średnia</a:t>
            </a:r>
            <a:r>
              <a:rPr lang="en-GB" altLang="en-US" sz="1700" smtClean="0"/>
              <a:t> and </a:t>
            </a:r>
            <a:r>
              <a:rPr lang="pl-PL" altLang="en-US" sz="1700" smtClean="0">
                <a:solidFill>
                  <a:srgbClr val="2A03ED"/>
                </a:solidFill>
              </a:rPr>
              <a:t>maksimum</a:t>
            </a:r>
            <a:r>
              <a:rPr lang="en-GB" altLang="en-US" sz="1700" smtClean="0"/>
              <a:t>)</a:t>
            </a:r>
          </a:p>
        </p:txBody>
      </p:sp>
      <p:pic>
        <p:nvPicPr>
          <p:cNvPr id="38916" name="Picture 3" descr="produc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6781800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41313"/>
            <a:ext cx="7577137" cy="457200"/>
          </a:xfrm>
        </p:spPr>
        <p:txBody>
          <a:bodyPr/>
          <a:lstStyle/>
          <a:p>
            <a:pPr eaLnBrk="1" hangingPunct="1"/>
            <a:r>
              <a:rPr lang="pl-PL" altLang="en-US" sz="1700" smtClean="0"/>
              <a:t>Liczba</a:t>
            </a:r>
            <a:r>
              <a:rPr lang="en-GB" altLang="en-US" sz="1700" smtClean="0"/>
              <a:t> </a:t>
            </a:r>
            <a:r>
              <a:rPr lang="pl-PL" altLang="en-US" sz="1700" smtClean="0">
                <a:solidFill>
                  <a:srgbClr val="FF0000"/>
                </a:solidFill>
              </a:rPr>
              <a:t>firm</a:t>
            </a:r>
            <a:r>
              <a:rPr lang="en-GB" altLang="en-US" sz="1700" smtClean="0"/>
              <a:t>, </a:t>
            </a:r>
            <a:r>
              <a:rPr lang="pl-PL" altLang="en-US" sz="1700" smtClean="0">
                <a:solidFill>
                  <a:srgbClr val="2A03ED"/>
                </a:solidFill>
              </a:rPr>
              <a:t>oddziałów</a:t>
            </a:r>
            <a:r>
              <a:rPr lang="en-GB" altLang="en-US" sz="1700" smtClean="0"/>
              <a:t>, </a:t>
            </a:r>
            <a:r>
              <a:rPr lang="pl-PL" altLang="en-US" sz="1700" smtClean="0">
                <a:solidFill>
                  <a:srgbClr val="EA0AEA"/>
                </a:solidFill>
              </a:rPr>
              <a:t>wejscia</a:t>
            </a:r>
            <a:r>
              <a:rPr lang="en-GB" altLang="en-US" sz="1700" smtClean="0"/>
              <a:t> </a:t>
            </a:r>
            <a:r>
              <a:rPr lang="pl-PL" altLang="en-US" sz="1700" smtClean="0"/>
              <a:t>i</a:t>
            </a:r>
            <a:r>
              <a:rPr lang="en-GB" altLang="en-US" sz="1700" smtClean="0"/>
              <a:t> </a:t>
            </a:r>
            <a:r>
              <a:rPr lang="pl-PL" altLang="en-US" sz="1700" smtClean="0">
                <a:solidFill>
                  <a:srgbClr val="010103"/>
                </a:solidFill>
              </a:rPr>
              <a:t>wyjścia</a:t>
            </a:r>
            <a:endParaRPr lang="en-GB" altLang="en-US" sz="1700" smtClean="0">
              <a:solidFill>
                <a:srgbClr val="010103"/>
              </a:solidFill>
            </a:endParaRPr>
          </a:p>
        </p:txBody>
      </p:sp>
      <p:pic>
        <p:nvPicPr>
          <p:cNvPr id="39940" name="Picture 3" descr="no firms units bir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858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3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65113"/>
            <a:ext cx="7577137" cy="609600"/>
          </a:xfrm>
        </p:spPr>
        <p:txBody>
          <a:bodyPr/>
          <a:lstStyle/>
          <a:p>
            <a:pPr eaLnBrk="1" hangingPunct="1"/>
            <a:r>
              <a:rPr lang="pl-PL" altLang="en-US" sz="1700" smtClean="0">
                <a:solidFill>
                  <a:srgbClr val="FF0000"/>
                </a:solidFill>
              </a:rPr>
              <a:t>Produkcja globalna</a:t>
            </a:r>
            <a:r>
              <a:rPr lang="en-GB" altLang="en-US" sz="1700" smtClean="0"/>
              <a:t> </a:t>
            </a:r>
            <a:r>
              <a:rPr lang="pl-PL" altLang="en-US" sz="1700" smtClean="0"/>
              <a:t>i</a:t>
            </a:r>
            <a:r>
              <a:rPr lang="en-GB" altLang="en-US" sz="1700" smtClean="0"/>
              <a:t> </a:t>
            </a:r>
            <a:r>
              <a:rPr lang="pl-PL" altLang="en-US" sz="1700" smtClean="0">
                <a:solidFill>
                  <a:srgbClr val="2A03ED"/>
                </a:solidFill>
              </a:rPr>
              <a:t>średni zysk</a:t>
            </a:r>
            <a:endParaRPr lang="en-GB" altLang="en-US" sz="1700" smtClean="0">
              <a:solidFill>
                <a:srgbClr val="2A03ED"/>
              </a:solidFill>
            </a:endParaRPr>
          </a:p>
        </p:txBody>
      </p:sp>
      <p:pic>
        <p:nvPicPr>
          <p:cNvPr id="40964" name="Picture 3" descr="glb production &amp; prof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5680075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3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60350"/>
            <a:ext cx="7772400" cy="685800"/>
          </a:xfrm>
        </p:spPr>
        <p:txBody>
          <a:bodyPr/>
          <a:lstStyle/>
          <a:p>
            <a:pPr eaLnBrk="1" hangingPunct="1"/>
            <a:r>
              <a:rPr lang="pl-PL" altLang="en-US" sz="1700" smtClean="0">
                <a:solidFill>
                  <a:srgbClr val="FF0000"/>
                </a:solidFill>
              </a:rPr>
              <a:t>Stopa inwestycji</a:t>
            </a:r>
            <a:r>
              <a:rPr lang="en-GB" altLang="en-US" sz="1700" smtClean="0"/>
              <a:t> </a:t>
            </a:r>
            <a:r>
              <a:rPr lang="pl-PL" altLang="en-US" sz="1700" smtClean="0"/>
              <a:t>i stopa zysku</a:t>
            </a:r>
            <a:endParaRPr lang="en-GB" altLang="en-US" sz="1700" smtClean="0"/>
          </a:p>
        </p:txBody>
      </p:sp>
      <p:pic>
        <p:nvPicPr>
          <p:cNvPr id="41988" name="Picture 3" descr="Invest rate &amp; capital profit ra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7988"/>
            <a:ext cx="6899275" cy="518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1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l-PL" altLang="en-US" sz="3000" smtClean="0"/>
              <a:t>Ewolucja firm i rekrudescencja</a:t>
            </a:r>
            <a:endParaRPr lang="en-GB" altLang="en-US" sz="300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pl-PL" altLang="en-US" sz="2000" smtClean="0"/>
              <a:t>Wynalazki</a:t>
            </a:r>
            <a:r>
              <a:rPr lang="en-GB" altLang="en-US" sz="2000" smtClean="0"/>
              <a:t> (</a:t>
            </a:r>
            <a:r>
              <a:rPr lang="en-GB" altLang="en-US" sz="2000" smtClean="0">
                <a:solidFill>
                  <a:srgbClr val="03A903"/>
                </a:solidFill>
              </a:rPr>
              <a:t>+</a:t>
            </a:r>
            <a:r>
              <a:rPr lang="en-GB" altLang="en-US" sz="2000" smtClean="0"/>
              <a:t>) </a:t>
            </a:r>
            <a:r>
              <a:rPr lang="pl-PL" altLang="en-US" sz="2000" smtClean="0"/>
              <a:t>i innowacje</a:t>
            </a:r>
            <a:r>
              <a:rPr lang="en-GB" altLang="en-US" sz="2000" smtClean="0"/>
              <a:t> (</a:t>
            </a:r>
            <a:r>
              <a:rPr lang="en-GB" altLang="en-US" sz="2000" smtClean="0">
                <a:solidFill>
                  <a:srgbClr val="FF0000"/>
                </a:solidFill>
              </a:rPr>
              <a:t>*</a:t>
            </a:r>
            <a:r>
              <a:rPr lang="en-GB" altLang="en-US" sz="200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7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41313"/>
            <a:ext cx="7577137" cy="457200"/>
          </a:xfrm>
        </p:spPr>
        <p:txBody>
          <a:bodyPr/>
          <a:lstStyle/>
          <a:p>
            <a:pPr eaLnBrk="1" hangingPunct="1"/>
            <a:r>
              <a:rPr lang="pl-PL" altLang="en-US" sz="1700" smtClean="0"/>
              <a:t>Liczba wynalazków</a:t>
            </a:r>
            <a:endParaRPr lang="en-GB" altLang="en-US" sz="1700" smtClean="0"/>
          </a:p>
        </p:txBody>
      </p:sp>
      <p:pic>
        <p:nvPicPr>
          <p:cNvPr id="44036" name="Picture 3" descr="liczba wynalazk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6573838" cy="49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8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ymbol zastępczy daty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pic>
        <p:nvPicPr>
          <p:cNvPr id="45059" name="Picture 2" descr="SF&amp;I40D"/>
          <p:cNvPicPr>
            <a:picLocks noChangeAspect="1" noChangeArrowheads="1"/>
          </p:cNvPicPr>
          <p:nvPr/>
        </p:nvPicPr>
        <p:blipFill>
          <a:blip r:embed="rId2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0638"/>
            <a:ext cx="9144000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76250"/>
            <a:ext cx="914400" cy="533400"/>
          </a:xfrm>
        </p:spPr>
        <p:txBody>
          <a:bodyPr/>
          <a:lstStyle/>
          <a:p>
            <a:pPr eaLnBrk="1" hangingPunct="1"/>
            <a:r>
              <a:rPr lang="en-GB" altLang="en-US" sz="2100" i="1" smtClean="0"/>
              <a:t>t</a:t>
            </a:r>
            <a:r>
              <a:rPr lang="en-GB" altLang="en-US" sz="2100" smtClean="0"/>
              <a:t>=40</a:t>
            </a:r>
          </a:p>
        </p:txBody>
      </p:sp>
    </p:spTree>
    <p:extLst>
      <p:ext uri="{BB962C8B-B14F-4D97-AF65-F5344CB8AC3E}">
        <p14:creationId xmlns:p14="http://schemas.microsoft.com/office/powerpoint/2010/main" val="237539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260648"/>
            <a:ext cx="7772400" cy="533400"/>
          </a:xfrm>
        </p:spPr>
        <p:txBody>
          <a:bodyPr/>
          <a:lstStyle/>
          <a:p>
            <a:pPr eaLnBrk="1" hangingPunct="1"/>
            <a:r>
              <a:rPr lang="pl-PL" sz="3600" dirty="0" smtClean="0">
                <a:latin typeface="Tahoma" pitchFamily="34" charset="0"/>
              </a:rPr>
              <a:t>Ogólna struktura modelu</a:t>
            </a:r>
            <a:endParaRPr lang="en-US" sz="3600" dirty="0" smtClean="0">
              <a:latin typeface="Tahoma" pitchFamily="34" charset="0"/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331640" y="2381399"/>
            <a:ext cx="203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Produkcja i decyzje inwestycyjne</a:t>
            </a:r>
            <a:endParaRPr lang="en-US" sz="2000" dirty="0"/>
          </a:p>
        </p:txBody>
      </p:sp>
      <p:sp>
        <p:nvSpPr>
          <p:cNvPr id="6" name="pole tekstowe 5"/>
          <p:cNvSpPr txBox="1"/>
          <p:nvPr/>
        </p:nvSpPr>
        <p:spPr>
          <a:xfrm>
            <a:off x="2843808" y="1154979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Kapitał firmy</a:t>
            </a:r>
            <a:endParaRPr lang="en-US" sz="2000" dirty="0"/>
          </a:p>
        </p:txBody>
      </p:sp>
      <p:sp>
        <p:nvSpPr>
          <p:cNvPr id="7" name="pole tekstowe 6"/>
          <p:cNvSpPr txBox="1"/>
          <p:nvPr/>
        </p:nvSpPr>
        <p:spPr>
          <a:xfrm>
            <a:off x="5580904" y="2135061"/>
            <a:ext cx="155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Nakłady na R&amp;D</a:t>
            </a:r>
            <a:endParaRPr lang="en-US" sz="2000" dirty="0"/>
          </a:p>
        </p:txBody>
      </p:sp>
      <p:sp>
        <p:nvSpPr>
          <p:cNvPr id="8" name="pole tekstowe 7"/>
          <p:cNvSpPr txBox="1"/>
          <p:nvPr/>
        </p:nvSpPr>
        <p:spPr>
          <a:xfrm>
            <a:off x="6534218" y="1154979"/>
            <a:ext cx="1638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Wiedza ogólnie dostępna</a:t>
            </a:r>
            <a:endParaRPr lang="en-US" sz="2000" dirty="0"/>
          </a:p>
        </p:txBody>
      </p:sp>
      <p:sp>
        <p:nvSpPr>
          <p:cNvPr id="9" name="pole tekstowe 8"/>
          <p:cNvSpPr txBox="1"/>
          <p:nvPr/>
        </p:nvSpPr>
        <p:spPr>
          <a:xfrm>
            <a:off x="6995047" y="3317829"/>
            <a:ext cx="163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Innowacje</a:t>
            </a:r>
            <a:endParaRPr lang="en-US" sz="2000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7281301" y="4456724"/>
            <a:ext cx="891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Cena</a:t>
            </a:r>
            <a:endParaRPr lang="en-US" sz="2000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4841696" y="4459543"/>
            <a:ext cx="1445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Struktura rynku</a:t>
            </a:r>
            <a:endParaRPr lang="en-US" sz="2000" dirty="0"/>
          </a:p>
        </p:txBody>
      </p:sp>
      <p:sp>
        <p:nvSpPr>
          <p:cNvPr id="12" name="pole tekstowe 11"/>
          <p:cNvSpPr txBox="1"/>
          <p:nvPr/>
        </p:nvSpPr>
        <p:spPr>
          <a:xfrm>
            <a:off x="2603418" y="3892390"/>
            <a:ext cx="2472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Sprzedaż na rynku</a:t>
            </a:r>
            <a:endParaRPr lang="en-US" sz="2000" dirty="0"/>
          </a:p>
        </p:txBody>
      </p:sp>
      <p:sp>
        <p:nvSpPr>
          <p:cNvPr id="13" name="pole tekstowe 12"/>
          <p:cNvSpPr txBox="1"/>
          <p:nvPr/>
        </p:nvSpPr>
        <p:spPr>
          <a:xfrm>
            <a:off x="1479817" y="4525246"/>
            <a:ext cx="1688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Zdolności inwestycyjne</a:t>
            </a:r>
            <a:endParaRPr lang="en-US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5076056" y="6090667"/>
            <a:ext cx="95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Zysk</a:t>
            </a:r>
            <a:endParaRPr lang="en-US" sz="2000" dirty="0"/>
          </a:p>
        </p:txBody>
      </p:sp>
      <p:cxnSp>
        <p:nvCxnSpPr>
          <p:cNvPr id="19" name="Łącznik prosty ze strzałką 18"/>
          <p:cNvCxnSpPr/>
          <p:nvPr/>
        </p:nvCxnSpPr>
        <p:spPr>
          <a:xfrm>
            <a:off x="4139952" y="1555089"/>
            <a:ext cx="2016224" cy="579972"/>
          </a:xfrm>
          <a:prstGeom prst="straightConnector1">
            <a:avLst/>
          </a:prstGeom>
          <a:ln w="381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ze strzałką 22"/>
          <p:cNvCxnSpPr/>
          <p:nvPr/>
        </p:nvCxnSpPr>
        <p:spPr>
          <a:xfrm flipV="1">
            <a:off x="2323830" y="1508922"/>
            <a:ext cx="1219470" cy="901042"/>
          </a:xfrm>
          <a:prstGeom prst="straightConnector1">
            <a:avLst/>
          </a:prstGeom>
          <a:ln w="381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ze strzałką 25"/>
          <p:cNvCxnSpPr>
            <a:stCxn id="8" idx="2"/>
            <a:endCxn id="9" idx="0"/>
          </p:cNvCxnSpPr>
          <p:nvPr/>
        </p:nvCxnSpPr>
        <p:spPr>
          <a:xfrm>
            <a:off x="7353309" y="2170642"/>
            <a:ext cx="459051" cy="1147187"/>
          </a:xfrm>
          <a:prstGeom prst="straightConnector1">
            <a:avLst/>
          </a:prstGeom>
          <a:ln w="381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/>
          <p:cNvCxnSpPr/>
          <p:nvPr/>
        </p:nvCxnSpPr>
        <p:spPr>
          <a:xfrm>
            <a:off x="6507215" y="2535171"/>
            <a:ext cx="1143127" cy="861891"/>
          </a:xfrm>
          <a:prstGeom prst="straightConnector1">
            <a:avLst/>
          </a:prstGeom>
          <a:ln w="381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Łącznik prosty ze strzałką 1023"/>
          <p:cNvCxnSpPr>
            <a:stCxn id="9" idx="2"/>
            <a:endCxn id="10" idx="0"/>
          </p:cNvCxnSpPr>
          <p:nvPr/>
        </p:nvCxnSpPr>
        <p:spPr>
          <a:xfrm flipH="1">
            <a:off x="7726851" y="3717939"/>
            <a:ext cx="85509" cy="738785"/>
          </a:xfrm>
          <a:prstGeom prst="straightConnector1">
            <a:avLst/>
          </a:prstGeom>
          <a:ln w="381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Łącznik prosty ze strzałką 1027"/>
          <p:cNvCxnSpPr/>
          <p:nvPr/>
        </p:nvCxnSpPr>
        <p:spPr>
          <a:xfrm>
            <a:off x="2987824" y="3197007"/>
            <a:ext cx="360040" cy="674134"/>
          </a:xfrm>
          <a:prstGeom prst="straightConnector1">
            <a:avLst/>
          </a:prstGeom>
          <a:ln w="381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Łącznik prosty ze strzałką 1030"/>
          <p:cNvCxnSpPr/>
          <p:nvPr/>
        </p:nvCxnSpPr>
        <p:spPr>
          <a:xfrm>
            <a:off x="3959932" y="4293096"/>
            <a:ext cx="776899" cy="465828"/>
          </a:xfrm>
          <a:prstGeom prst="straightConnector1">
            <a:avLst/>
          </a:prstGeom>
          <a:ln w="381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Łącznik prosty ze strzałką 1033"/>
          <p:cNvCxnSpPr/>
          <p:nvPr/>
        </p:nvCxnSpPr>
        <p:spPr>
          <a:xfrm flipV="1">
            <a:off x="5868144" y="4758924"/>
            <a:ext cx="1278142" cy="42003"/>
          </a:xfrm>
          <a:prstGeom prst="straightConnector1">
            <a:avLst/>
          </a:prstGeom>
          <a:ln w="381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Łącznik prosty ze strzałką 1036"/>
          <p:cNvCxnSpPr/>
          <p:nvPr/>
        </p:nvCxnSpPr>
        <p:spPr>
          <a:xfrm flipH="1">
            <a:off x="5724128" y="4879189"/>
            <a:ext cx="1866736" cy="1214107"/>
          </a:xfrm>
          <a:prstGeom prst="straightConnector1">
            <a:avLst/>
          </a:prstGeom>
          <a:ln w="381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Łącznik prosty ze strzałką 1039"/>
          <p:cNvCxnSpPr/>
          <p:nvPr/>
        </p:nvCxnSpPr>
        <p:spPr>
          <a:xfrm>
            <a:off x="3543300" y="4292500"/>
            <a:ext cx="1734670" cy="1800796"/>
          </a:xfrm>
          <a:prstGeom prst="straightConnector1">
            <a:avLst/>
          </a:prstGeom>
          <a:ln w="381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Łącznik prosty ze strzałką 1042"/>
          <p:cNvCxnSpPr/>
          <p:nvPr/>
        </p:nvCxnSpPr>
        <p:spPr>
          <a:xfrm flipV="1">
            <a:off x="2051720" y="3397063"/>
            <a:ext cx="144016" cy="1161490"/>
          </a:xfrm>
          <a:prstGeom prst="straightConnector1">
            <a:avLst/>
          </a:prstGeom>
          <a:ln w="381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Dowolny kształt 1044"/>
          <p:cNvSpPr/>
          <p:nvPr/>
        </p:nvSpPr>
        <p:spPr>
          <a:xfrm>
            <a:off x="3361765" y="2963767"/>
            <a:ext cx="3832411" cy="1594786"/>
          </a:xfrm>
          <a:custGeom>
            <a:avLst/>
            <a:gdLst>
              <a:gd name="connsiteX0" fmla="*/ 3832411 w 3832411"/>
              <a:gd name="connsiteY0" fmla="*/ 1627094 h 1627094"/>
              <a:gd name="connsiteX1" fmla="*/ 2823882 w 3832411"/>
              <a:gd name="connsiteY1" fmla="*/ 1277470 h 1627094"/>
              <a:gd name="connsiteX2" fmla="*/ 2017059 w 3832411"/>
              <a:gd name="connsiteY2" fmla="*/ 954741 h 1627094"/>
              <a:gd name="connsiteX3" fmla="*/ 645459 w 3832411"/>
              <a:gd name="connsiteY3" fmla="*/ 336176 h 1627094"/>
              <a:gd name="connsiteX4" fmla="*/ 0 w 3832411"/>
              <a:gd name="connsiteY4" fmla="*/ 0 h 162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2411" h="1627094">
                <a:moveTo>
                  <a:pt x="3832411" y="1627094"/>
                </a:moveTo>
                <a:cubicBezTo>
                  <a:pt x="3479426" y="1508311"/>
                  <a:pt x="3126441" y="1389529"/>
                  <a:pt x="2823882" y="1277470"/>
                </a:cubicBezTo>
                <a:cubicBezTo>
                  <a:pt x="2521323" y="1165411"/>
                  <a:pt x="2380130" y="1111623"/>
                  <a:pt x="2017059" y="954741"/>
                </a:cubicBezTo>
                <a:cubicBezTo>
                  <a:pt x="1653988" y="797859"/>
                  <a:pt x="981635" y="495299"/>
                  <a:pt x="645459" y="336176"/>
                </a:cubicBezTo>
                <a:cubicBezTo>
                  <a:pt x="309283" y="177053"/>
                  <a:pt x="154641" y="88526"/>
                  <a:pt x="0" y="0"/>
                </a:cubicBezTo>
              </a:path>
            </a:pathLst>
          </a:custGeom>
          <a:noFill/>
          <a:ln w="38100">
            <a:solidFill>
              <a:srgbClr val="3333CC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Dowolny kształt 1045"/>
          <p:cNvSpPr/>
          <p:nvPr/>
        </p:nvSpPr>
        <p:spPr>
          <a:xfrm>
            <a:off x="3583642" y="2671252"/>
            <a:ext cx="4007221" cy="1808327"/>
          </a:xfrm>
          <a:custGeom>
            <a:avLst/>
            <a:gdLst>
              <a:gd name="connsiteX0" fmla="*/ 0 w 3442447"/>
              <a:gd name="connsiteY0" fmla="*/ 0 h 1869141"/>
              <a:gd name="connsiteX1" fmla="*/ 914400 w 3442447"/>
              <a:gd name="connsiteY1" fmla="*/ 174812 h 1869141"/>
              <a:gd name="connsiteX2" fmla="*/ 2380130 w 3442447"/>
              <a:gd name="connsiteY2" fmla="*/ 793377 h 1869141"/>
              <a:gd name="connsiteX3" fmla="*/ 3146612 w 3442447"/>
              <a:gd name="connsiteY3" fmla="*/ 1425388 h 1869141"/>
              <a:gd name="connsiteX4" fmla="*/ 3442447 w 3442447"/>
              <a:gd name="connsiteY4" fmla="*/ 1869141 h 1869141"/>
              <a:gd name="connsiteX0" fmla="*/ 0 w 3442447"/>
              <a:gd name="connsiteY0" fmla="*/ 0 h 1869141"/>
              <a:gd name="connsiteX1" fmla="*/ 914400 w 3442447"/>
              <a:gd name="connsiteY1" fmla="*/ 174812 h 1869141"/>
              <a:gd name="connsiteX2" fmla="*/ 2380130 w 3442447"/>
              <a:gd name="connsiteY2" fmla="*/ 793377 h 1869141"/>
              <a:gd name="connsiteX3" fmla="*/ 2959642 w 3442447"/>
              <a:gd name="connsiteY3" fmla="*/ 1263434 h 1869141"/>
              <a:gd name="connsiteX4" fmla="*/ 3442447 w 3442447"/>
              <a:gd name="connsiteY4" fmla="*/ 1869141 h 1869141"/>
              <a:gd name="connsiteX0" fmla="*/ 0 w 3310468"/>
              <a:gd name="connsiteY0" fmla="*/ 0 h 1896134"/>
              <a:gd name="connsiteX1" fmla="*/ 914400 w 3310468"/>
              <a:gd name="connsiteY1" fmla="*/ 174812 h 1896134"/>
              <a:gd name="connsiteX2" fmla="*/ 2380130 w 3310468"/>
              <a:gd name="connsiteY2" fmla="*/ 793377 h 1896134"/>
              <a:gd name="connsiteX3" fmla="*/ 2959642 w 3310468"/>
              <a:gd name="connsiteY3" fmla="*/ 1263434 h 1896134"/>
              <a:gd name="connsiteX4" fmla="*/ 3310468 w 3310468"/>
              <a:gd name="connsiteY4" fmla="*/ 1896134 h 1896134"/>
              <a:gd name="connsiteX0" fmla="*/ 0 w 3310468"/>
              <a:gd name="connsiteY0" fmla="*/ 0 h 1896134"/>
              <a:gd name="connsiteX1" fmla="*/ 914400 w 3310468"/>
              <a:gd name="connsiteY1" fmla="*/ 174812 h 1896134"/>
              <a:gd name="connsiteX2" fmla="*/ 1940201 w 3310468"/>
              <a:gd name="connsiteY2" fmla="*/ 604430 h 1896134"/>
              <a:gd name="connsiteX3" fmla="*/ 2959642 w 3310468"/>
              <a:gd name="connsiteY3" fmla="*/ 1263434 h 1896134"/>
              <a:gd name="connsiteX4" fmla="*/ 3310468 w 3310468"/>
              <a:gd name="connsiteY4" fmla="*/ 1896134 h 1896134"/>
              <a:gd name="connsiteX0" fmla="*/ 0 w 3310468"/>
              <a:gd name="connsiteY0" fmla="*/ 0 h 1896134"/>
              <a:gd name="connsiteX1" fmla="*/ 914400 w 3310468"/>
              <a:gd name="connsiteY1" fmla="*/ 174812 h 1896134"/>
              <a:gd name="connsiteX2" fmla="*/ 1940201 w 3310468"/>
              <a:gd name="connsiteY2" fmla="*/ 604430 h 1896134"/>
              <a:gd name="connsiteX3" fmla="*/ 2915650 w 3310468"/>
              <a:gd name="connsiteY3" fmla="*/ 1263434 h 1896134"/>
              <a:gd name="connsiteX4" fmla="*/ 3310468 w 3310468"/>
              <a:gd name="connsiteY4" fmla="*/ 1896134 h 1896134"/>
              <a:gd name="connsiteX0" fmla="*/ 0 w 3277473"/>
              <a:gd name="connsiteY0" fmla="*/ 0 h 1801660"/>
              <a:gd name="connsiteX1" fmla="*/ 881405 w 3277473"/>
              <a:gd name="connsiteY1" fmla="*/ 80338 h 1801660"/>
              <a:gd name="connsiteX2" fmla="*/ 1907206 w 3277473"/>
              <a:gd name="connsiteY2" fmla="*/ 509956 h 1801660"/>
              <a:gd name="connsiteX3" fmla="*/ 2882655 w 3277473"/>
              <a:gd name="connsiteY3" fmla="*/ 1168960 h 1801660"/>
              <a:gd name="connsiteX4" fmla="*/ 3277473 w 3277473"/>
              <a:gd name="connsiteY4" fmla="*/ 1801660 h 1801660"/>
              <a:gd name="connsiteX0" fmla="*/ 0 w 3277473"/>
              <a:gd name="connsiteY0" fmla="*/ 13274 h 1814934"/>
              <a:gd name="connsiteX1" fmla="*/ 881405 w 3277473"/>
              <a:gd name="connsiteY1" fmla="*/ 93612 h 1814934"/>
              <a:gd name="connsiteX2" fmla="*/ 1907206 w 3277473"/>
              <a:gd name="connsiteY2" fmla="*/ 523230 h 1814934"/>
              <a:gd name="connsiteX3" fmla="*/ 2882655 w 3277473"/>
              <a:gd name="connsiteY3" fmla="*/ 1182234 h 1814934"/>
              <a:gd name="connsiteX4" fmla="*/ 3277473 w 3277473"/>
              <a:gd name="connsiteY4" fmla="*/ 1814934 h 181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473" h="1814934">
                <a:moveTo>
                  <a:pt x="0" y="13274"/>
                </a:moveTo>
                <a:cubicBezTo>
                  <a:pt x="258856" y="-19420"/>
                  <a:pt x="563537" y="8619"/>
                  <a:pt x="881405" y="93612"/>
                </a:cubicBezTo>
                <a:cubicBezTo>
                  <a:pt x="1199273" y="178605"/>
                  <a:pt x="1573664" y="341793"/>
                  <a:pt x="1907206" y="523230"/>
                </a:cubicBezTo>
                <a:cubicBezTo>
                  <a:pt x="2240748" y="704667"/>
                  <a:pt x="2654277" y="966950"/>
                  <a:pt x="2882655" y="1182234"/>
                </a:cubicBezTo>
                <a:cubicBezTo>
                  <a:pt x="3111033" y="1397518"/>
                  <a:pt x="3218082" y="1682704"/>
                  <a:pt x="3277473" y="1814934"/>
                </a:cubicBezTo>
              </a:path>
            </a:pathLst>
          </a:custGeom>
          <a:noFill/>
          <a:ln w="38100">
            <a:solidFill>
              <a:srgbClr val="3333CC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Dowolny kształt 1046"/>
          <p:cNvSpPr/>
          <p:nvPr/>
        </p:nvSpPr>
        <p:spPr>
          <a:xfrm>
            <a:off x="2043953" y="5214630"/>
            <a:ext cx="3052482" cy="1283680"/>
          </a:xfrm>
          <a:custGeom>
            <a:avLst/>
            <a:gdLst>
              <a:gd name="connsiteX0" fmla="*/ 3106270 w 3106270"/>
              <a:gd name="connsiteY0" fmla="*/ 1089212 h 1211965"/>
              <a:gd name="connsiteX1" fmla="*/ 1761564 w 3106270"/>
              <a:gd name="connsiteY1" fmla="*/ 1210235 h 1211965"/>
              <a:gd name="connsiteX2" fmla="*/ 685800 w 3106270"/>
              <a:gd name="connsiteY2" fmla="*/ 1008530 h 1211965"/>
              <a:gd name="connsiteX3" fmla="*/ 215153 w 3106270"/>
              <a:gd name="connsiteY3" fmla="*/ 524435 h 1211965"/>
              <a:gd name="connsiteX4" fmla="*/ 0 w 3106270"/>
              <a:gd name="connsiteY4" fmla="*/ 0 h 1211965"/>
              <a:gd name="connsiteX0" fmla="*/ 3052482 w 3052482"/>
              <a:gd name="connsiteY0" fmla="*/ 1185248 h 1308001"/>
              <a:gd name="connsiteX1" fmla="*/ 1707776 w 3052482"/>
              <a:gd name="connsiteY1" fmla="*/ 1306271 h 1308001"/>
              <a:gd name="connsiteX2" fmla="*/ 632012 w 3052482"/>
              <a:gd name="connsiteY2" fmla="*/ 1104566 h 1308001"/>
              <a:gd name="connsiteX3" fmla="*/ 161365 w 3052482"/>
              <a:gd name="connsiteY3" fmla="*/ 620471 h 1308001"/>
              <a:gd name="connsiteX4" fmla="*/ 0 w 3052482"/>
              <a:gd name="connsiteY4" fmla="*/ 0 h 1308001"/>
              <a:gd name="connsiteX0" fmla="*/ 3052482 w 3052482"/>
              <a:gd name="connsiteY0" fmla="*/ 1185248 h 1308001"/>
              <a:gd name="connsiteX1" fmla="*/ 1707776 w 3052482"/>
              <a:gd name="connsiteY1" fmla="*/ 1306271 h 1308001"/>
              <a:gd name="connsiteX2" fmla="*/ 632012 w 3052482"/>
              <a:gd name="connsiteY2" fmla="*/ 1104566 h 1308001"/>
              <a:gd name="connsiteX3" fmla="*/ 268941 w 3052482"/>
              <a:gd name="connsiteY3" fmla="*/ 647911 h 1308001"/>
              <a:gd name="connsiteX4" fmla="*/ 0 w 3052482"/>
              <a:gd name="connsiteY4" fmla="*/ 0 h 1308001"/>
              <a:gd name="connsiteX0" fmla="*/ 3052482 w 3052482"/>
              <a:gd name="connsiteY0" fmla="*/ 1185248 h 1309685"/>
              <a:gd name="connsiteX1" fmla="*/ 1707776 w 3052482"/>
              <a:gd name="connsiteY1" fmla="*/ 1306271 h 1309685"/>
              <a:gd name="connsiteX2" fmla="*/ 712694 w 3052482"/>
              <a:gd name="connsiteY2" fmla="*/ 1063407 h 1309685"/>
              <a:gd name="connsiteX3" fmla="*/ 268941 w 3052482"/>
              <a:gd name="connsiteY3" fmla="*/ 647911 h 1309685"/>
              <a:gd name="connsiteX4" fmla="*/ 0 w 3052482"/>
              <a:gd name="connsiteY4" fmla="*/ 0 h 1309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482" h="1309685">
                <a:moveTo>
                  <a:pt x="3052482" y="1185248"/>
                </a:moveTo>
                <a:cubicBezTo>
                  <a:pt x="2581835" y="1252483"/>
                  <a:pt x="2097741" y="1326578"/>
                  <a:pt x="1707776" y="1306271"/>
                </a:cubicBezTo>
                <a:cubicBezTo>
                  <a:pt x="1317811" y="1285964"/>
                  <a:pt x="952500" y="1173134"/>
                  <a:pt x="712694" y="1063407"/>
                </a:cubicBezTo>
                <a:cubicBezTo>
                  <a:pt x="472888" y="953680"/>
                  <a:pt x="387723" y="825145"/>
                  <a:pt x="268941" y="647911"/>
                </a:cubicBezTo>
                <a:cubicBezTo>
                  <a:pt x="150159" y="470677"/>
                  <a:pt x="50426" y="178173"/>
                  <a:pt x="0" y="0"/>
                </a:cubicBezTo>
              </a:path>
            </a:pathLst>
          </a:custGeom>
          <a:noFill/>
          <a:ln w="38100">
            <a:solidFill>
              <a:srgbClr val="3333CC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045" grpId="0" animBg="1"/>
      <p:bldP spid="1046" grpId="0" animBg="1"/>
      <p:bldP spid="104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ymbol zastępczy daty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pic>
        <p:nvPicPr>
          <p:cNvPr id="46083" name="Picture 2" descr="SF&amp;I4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3813"/>
            <a:ext cx="9144000" cy="556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333375"/>
            <a:ext cx="7772400" cy="666750"/>
          </a:xfrm>
        </p:spPr>
        <p:txBody>
          <a:bodyPr/>
          <a:lstStyle/>
          <a:p>
            <a:pPr eaLnBrk="1" hangingPunct="1"/>
            <a:r>
              <a:rPr kumimoji="1" lang="en-GB" altLang="en-US" sz="2100" i="1" smtClean="0">
                <a:solidFill>
                  <a:schemeClr val="tx1"/>
                </a:solidFill>
              </a:rPr>
              <a:t>t</a:t>
            </a:r>
            <a:r>
              <a:rPr kumimoji="1" lang="en-GB" altLang="en-US" sz="2100" smtClean="0">
                <a:solidFill>
                  <a:schemeClr val="tx1"/>
                </a:solidFill>
              </a:rPr>
              <a:t>=41</a:t>
            </a:r>
          </a:p>
        </p:txBody>
      </p:sp>
    </p:spTree>
    <p:extLst>
      <p:ext uri="{BB962C8B-B14F-4D97-AF65-F5344CB8AC3E}">
        <p14:creationId xmlns:p14="http://schemas.microsoft.com/office/powerpoint/2010/main" val="62074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549275"/>
            <a:ext cx="7772400" cy="458788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=42</a:t>
            </a:r>
          </a:p>
        </p:txBody>
      </p:sp>
      <p:pic>
        <p:nvPicPr>
          <p:cNvPr id="47108" name="Picture 3" descr="SF&amp;I42D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59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549275"/>
            <a:ext cx="7772400" cy="458788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=43</a:t>
            </a:r>
          </a:p>
        </p:txBody>
      </p:sp>
      <p:pic>
        <p:nvPicPr>
          <p:cNvPr id="48132" name="Picture 3" descr="SF&amp;I4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30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549275"/>
            <a:ext cx="7772400" cy="4508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=44</a:t>
            </a:r>
          </a:p>
        </p:txBody>
      </p:sp>
      <p:pic>
        <p:nvPicPr>
          <p:cNvPr id="49156" name="Picture 3" descr="SF&amp;I44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3813"/>
            <a:ext cx="9144000" cy="556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7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772400" cy="377825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=45</a:t>
            </a:r>
          </a:p>
        </p:txBody>
      </p:sp>
      <p:pic>
        <p:nvPicPr>
          <p:cNvPr id="50180" name="Picture 3" descr="sf&amp;i45d"/>
          <p:cNvPicPr>
            <a:picLocks noChangeAspect="1" noChangeArrowheads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0638"/>
            <a:ext cx="9144000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92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549275"/>
            <a:ext cx="7772400" cy="458788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=46</a:t>
            </a:r>
          </a:p>
        </p:txBody>
      </p:sp>
      <p:pic>
        <p:nvPicPr>
          <p:cNvPr id="51204" name="Picture 3" descr="sf&amp;i46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0638"/>
            <a:ext cx="9144000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57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772400" cy="377825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=47</a:t>
            </a:r>
          </a:p>
        </p:txBody>
      </p:sp>
      <p:pic>
        <p:nvPicPr>
          <p:cNvPr id="52228" name="Picture 3" descr="sf&amp;i4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0638"/>
            <a:ext cx="9144000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4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772400" cy="3873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=50</a:t>
            </a:r>
          </a:p>
        </p:txBody>
      </p:sp>
      <p:pic>
        <p:nvPicPr>
          <p:cNvPr id="53252" name="Picture 3" descr="sf&amp;i5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0638"/>
            <a:ext cx="9144000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4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772400" cy="377825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=60</a:t>
            </a:r>
          </a:p>
        </p:txBody>
      </p:sp>
      <p:pic>
        <p:nvPicPr>
          <p:cNvPr id="54276" name="Picture 3" descr="sf&amp;i6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2225"/>
            <a:ext cx="9144000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07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772400" cy="3873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=70</a:t>
            </a:r>
          </a:p>
        </p:txBody>
      </p:sp>
      <p:pic>
        <p:nvPicPr>
          <p:cNvPr id="55300" name="Picture 3" descr="sf&amp;i7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0638"/>
            <a:ext cx="9144000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01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32656"/>
            <a:ext cx="7772400" cy="864096"/>
          </a:xfrm>
        </p:spPr>
        <p:txBody>
          <a:bodyPr/>
          <a:lstStyle/>
          <a:p>
            <a:pPr eaLnBrk="1" hangingPunct="1"/>
            <a:r>
              <a:rPr lang="pl-PL" altLang="en-US" sz="3400" dirty="0" smtClean="0"/>
              <a:t>Symulacja rozwoju przemysłu</a:t>
            </a:r>
            <a:endParaRPr lang="en-GB" altLang="en-US" sz="3400" dirty="0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340769"/>
            <a:ext cx="8820472" cy="5517232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l-PL" altLang="en-US" sz="2400" dirty="0" smtClean="0"/>
              <a:t>Dyskretny czas (rok), w każdym momencie cztery kroki</a:t>
            </a:r>
            <a:r>
              <a:rPr lang="en-GB" altLang="en-US" sz="2400" dirty="0" smtClean="0"/>
              <a:t>: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Poszukiwanie wynalazków (nowych zestawów rutyn).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Proces decyzyjny w firmach (Oszacowanie i porównanie wielkości inwestycji, produkcji, dochodu netto, zysku oraz innych charakterystyk rozwoju firmy wymaganych do kontynuowania produkcji ‘starymi’ metodami oraz przy zastosowaniu nowo odkrytych. W efekcie podjęcie decyzji o: (1) kontynuowaniu produkcji starymi metodami lub dokonanie modernizacji produkcji oraz (2) ewentualnym otwarciu nowego zakładu, gdzie istotnie nowe sposoby produkcji będą zastosowane).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Wejście nowych firm na rynek.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Rynkowa ocena całej puli produktów oferowanych przez wszystkie firmy do sprzedaży. (Obliczenie charakterystyk rozwoju firm (produkcji sprzedanej, udziału firm na rynku) oraz globalnych charakterystyk rozwoju całego przemysłu)</a:t>
            </a:r>
          </a:p>
        </p:txBody>
      </p:sp>
    </p:spTree>
    <p:extLst>
      <p:ext uri="{BB962C8B-B14F-4D97-AF65-F5344CB8AC3E}">
        <p14:creationId xmlns:p14="http://schemas.microsoft.com/office/powerpoint/2010/main" val="36110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620713"/>
            <a:ext cx="7772400" cy="458787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=100</a:t>
            </a:r>
          </a:p>
        </p:txBody>
      </p:sp>
      <p:pic>
        <p:nvPicPr>
          <p:cNvPr id="56324" name="Picture 3" descr="sf&amp;i10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0638"/>
            <a:ext cx="9144000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5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620713"/>
            <a:ext cx="7772400" cy="3873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=110</a:t>
            </a:r>
          </a:p>
        </p:txBody>
      </p:sp>
      <p:pic>
        <p:nvPicPr>
          <p:cNvPr id="57348" name="Picture 3" descr="sf&amp;i11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5240" r="3476" b="5080"/>
          <a:stretch>
            <a:fillRect/>
          </a:stretch>
        </p:blipFill>
        <p:spPr bwMode="auto">
          <a:xfrm>
            <a:off x="0" y="1290638"/>
            <a:ext cx="9144000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77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ymbol zastępczy daty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013" y="549275"/>
            <a:ext cx="7772400" cy="377825"/>
          </a:xfrm>
        </p:spPr>
        <p:txBody>
          <a:bodyPr/>
          <a:lstStyle/>
          <a:p>
            <a:pPr eaLnBrk="1" hangingPunct="1"/>
            <a:r>
              <a:rPr lang="en-GB" altLang="en-US" sz="2100" i="1" smtClean="0"/>
              <a:t>t</a:t>
            </a:r>
            <a:r>
              <a:rPr lang="en-GB" altLang="en-US" sz="2100" smtClean="0"/>
              <a:t>=40</a:t>
            </a:r>
          </a:p>
        </p:txBody>
      </p:sp>
      <p:pic>
        <p:nvPicPr>
          <p:cNvPr id="58372" name="Picture 3" descr="KSF&amp;I4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0138"/>
            <a:ext cx="8686800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ymbol zastępczy daty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549275"/>
            <a:ext cx="7772400" cy="450850"/>
          </a:xfrm>
        </p:spPr>
        <p:txBody>
          <a:bodyPr/>
          <a:lstStyle/>
          <a:p>
            <a:pPr eaLnBrk="1" hangingPunct="1"/>
            <a:r>
              <a:rPr kumimoji="1" lang="en-GB" altLang="en-US" sz="2100" i="1" smtClean="0">
                <a:solidFill>
                  <a:schemeClr val="tx1"/>
                </a:solidFill>
              </a:rPr>
              <a:t>t</a:t>
            </a:r>
            <a:r>
              <a:rPr kumimoji="1" lang="en-GB" altLang="en-US" sz="2100" smtClean="0">
                <a:solidFill>
                  <a:schemeClr val="tx1"/>
                </a:solidFill>
              </a:rPr>
              <a:t>=41</a:t>
            </a:r>
          </a:p>
        </p:txBody>
      </p:sp>
      <p:pic>
        <p:nvPicPr>
          <p:cNvPr id="59396" name="Picture 3" descr="KSF&amp;I4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1725"/>
            <a:ext cx="8686800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8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549275"/>
            <a:ext cx="7772400" cy="4508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=42</a:t>
            </a:r>
          </a:p>
        </p:txBody>
      </p:sp>
      <p:pic>
        <p:nvPicPr>
          <p:cNvPr id="60420" name="Picture 3" descr="KSF&amp;I4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0138"/>
            <a:ext cx="8686800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43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549275"/>
            <a:ext cx="7772400" cy="522288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=43</a:t>
            </a:r>
          </a:p>
        </p:txBody>
      </p:sp>
      <p:pic>
        <p:nvPicPr>
          <p:cNvPr id="61444" name="Picture 3" descr="KSF&amp;I4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1725"/>
            <a:ext cx="8686800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43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549275"/>
            <a:ext cx="7772400" cy="4508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=44</a:t>
            </a:r>
          </a:p>
        </p:txBody>
      </p:sp>
      <p:pic>
        <p:nvPicPr>
          <p:cNvPr id="62468" name="Picture 3" descr="KSF&amp;I44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0138"/>
            <a:ext cx="8686800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76250"/>
            <a:ext cx="7772400" cy="522288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=45</a:t>
            </a:r>
          </a:p>
        </p:txBody>
      </p:sp>
      <p:pic>
        <p:nvPicPr>
          <p:cNvPr id="63492" name="Picture 3" descr="KSF&amp;I45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0138"/>
            <a:ext cx="8686800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4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76250"/>
            <a:ext cx="7772400" cy="522288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=46</a:t>
            </a:r>
          </a:p>
        </p:txBody>
      </p:sp>
      <p:pic>
        <p:nvPicPr>
          <p:cNvPr id="64516" name="Picture 3" descr="KSF&amp;I46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0138"/>
            <a:ext cx="8686800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20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772400" cy="4508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=47</a:t>
            </a:r>
          </a:p>
        </p:txBody>
      </p:sp>
      <p:pic>
        <p:nvPicPr>
          <p:cNvPr id="65540" name="Picture 3" descr="KSF&amp;I4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0138"/>
            <a:ext cx="8686800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208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04813"/>
            <a:ext cx="7772400" cy="784225"/>
          </a:xfrm>
        </p:spPr>
        <p:txBody>
          <a:bodyPr/>
          <a:lstStyle/>
          <a:p>
            <a:pPr eaLnBrk="1" hangingPunct="1"/>
            <a:r>
              <a:rPr lang="pl-PL" altLang="en-US" sz="4200" smtClean="0"/>
              <a:t>Poszukiwanie innowacji </a:t>
            </a:r>
            <a:endParaRPr lang="en-GB" altLang="en-US" sz="4200" smtClean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42988" y="1268760"/>
            <a:ext cx="7826375" cy="4104928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l-PL" altLang="en-US" sz="2400" dirty="0" smtClean="0"/>
              <a:t>Dla każdej firmy: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 cały zbiór rutyn podzielony jest na segmenty składające się z rutyn stosowanych przez firmy w różnych sferach ich działalności (np. produkcji, zarządzaniu i organizacji, marketingu, działalności reklamowej).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 każdy segment składa się z dwóch rodzajów rutyn:</a:t>
            </a:r>
            <a:endParaRPr lang="pl-PL" altLang="en-US" sz="2400" i="1" dirty="0" smtClean="0"/>
          </a:p>
          <a:p>
            <a:pPr marL="1027113" lvl="1" indent="-455613" eaLnBrk="1" hangingPunct="1">
              <a:lnSpc>
                <a:spcPct val="80000"/>
              </a:lnSpc>
            </a:pPr>
            <a:r>
              <a:rPr lang="pl-PL" altLang="en-US" sz="2000" i="1" dirty="0" smtClean="0"/>
              <a:t>aktywne</a:t>
            </a:r>
            <a:r>
              <a:rPr lang="pl-PL" altLang="en-US" sz="2000" dirty="0" smtClean="0"/>
              <a:t>, tzn. rutyny rzeczywiście stosowane przez firmę w jej codziennej praktyce, oraz</a:t>
            </a:r>
            <a:endParaRPr lang="pl-PL" altLang="en-US" sz="2000" i="1" dirty="0" smtClean="0"/>
          </a:p>
          <a:p>
            <a:pPr marL="1027113" lvl="1" indent="-455613" eaLnBrk="1" hangingPunct="1">
              <a:lnSpc>
                <a:spcPct val="80000"/>
              </a:lnSpc>
            </a:pPr>
            <a:r>
              <a:rPr lang="pl-PL" altLang="en-US" sz="2000" i="1" dirty="0" smtClean="0"/>
              <a:t>nadmiarowe</a:t>
            </a:r>
            <a:r>
              <a:rPr lang="pl-PL" altLang="en-US" sz="2000" dirty="0" smtClean="0"/>
              <a:t>, dostępne dla firmy by je użyć w praktyce ale z różnych powodów nie stosowane</a:t>
            </a:r>
            <a:endParaRPr lang="en-GB" altLang="en-US" sz="2000" dirty="0" smtClean="0"/>
          </a:p>
        </p:txBody>
      </p:sp>
      <p:graphicFrame>
        <p:nvGraphicFramePr>
          <p:cNvPr id="8197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08698"/>
              </p:ext>
            </p:extLst>
          </p:nvPr>
        </p:nvGraphicFramePr>
        <p:xfrm>
          <a:off x="755576" y="5013176"/>
          <a:ext cx="7704138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Drawing" r:id="rId3" imgW="5105400" imgH="1314450" progId="WPDraw30.Drawing">
                  <p:embed/>
                </p:oleObj>
              </mc:Choice>
              <mc:Fallback>
                <p:oleObj name="Drawing" r:id="rId3" imgW="5105400" imgH="1314450" progId="WPDraw30.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069" b="24828"/>
                      <a:stretch>
                        <a:fillRect/>
                      </a:stretch>
                    </p:blipFill>
                    <p:spPr bwMode="auto">
                      <a:xfrm>
                        <a:off x="755576" y="5013176"/>
                        <a:ext cx="7704138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42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549275"/>
            <a:ext cx="7772400" cy="4508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=50</a:t>
            </a:r>
          </a:p>
        </p:txBody>
      </p:sp>
      <p:pic>
        <p:nvPicPr>
          <p:cNvPr id="66564" name="Picture 3" descr="KSF&amp;I5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0138"/>
            <a:ext cx="8686800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45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549275"/>
            <a:ext cx="7772400" cy="4508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=60</a:t>
            </a:r>
          </a:p>
        </p:txBody>
      </p:sp>
      <p:pic>
        <p:nvPicPr>
          <p:cNvPr id="67588" name="Picture 3" descr="KSF&amp;I6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0138"/>
            <a:ext cx="8686800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55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549275"/>
            <a:ext cx="7772400" cy="4508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=70</a:t>
            </a:r>
          </a:p>
        </p:txBody>
      </p:sp>
      <p:pic>
        <p:nvPicPr>
          <p:cNvPr id="68612" name="Picture 3" descr="KSF&amp;I7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1725"/>
            <a:ext cx="8686800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6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549275"/>
            <a:ext cx="7772400" cy="4508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=100</a:t>
            </a:r>
          </a:p>
        </p:txBody>
      </p:sp>
      <p:pic>
        <p:nvPicPr>
          <p:cNvPr id="69636" name="Picture 3" descr="ksf&amp;i10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0138"/>
            <a:ext cx="8686800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549275"/>
            <a:ext cx="7772400" cy="450850"/>
          </a:xfrm>
        </p:spPr>
        <p:txBody>
          <a:bodyPr/>
          <a:lstStyle/>
          <a:p>
            <a:pPr eaLnBrk="1" hangingPunct="1"/>
            <a:r>
              <a:rPr lang="en-GB" altLang="en-US" sz="1900" i="1" smtClean="0"/>
              <a:t>t</a:t>
            </a:r>
            <a:r>
              <a:rPr lang="en-GB" altLang="en-US" sz="1900" smtClean="0"/>
              <a:t>=110</a:t>
            </a:r>
          </a:p>
        </p:txBody>
      </p:sp>
      <p:pic>
        <p:nvPicPr>
          <p:cNvPr id="70660" name="Picture 3" descr="ksf&amp;i11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5055" r="3468" b="5055"/>
          <a:stretch>
            <a:fillRect/>
          </a:stretch>
        </p:blipFill>
        <p:spPr bwMode="auto">
          <a:xfrm>
            <a:off x="457200" y="1100138"/>
            <a:ext cx="8686800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73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76250"/>
            <a:ext cx="7772400" cy="534988"/>
          </a:xfrm>
        </p:spPr>
        <p:txBody>
          <a:bodyPr/>
          <a:lstStyle/>
          <a:p>
            <a:pPr eaLnBrk="1" hangingPunct="1"/>
            <a:r>
              <a:rPr lang="pl-PL" altLang="en-US" sz="3000" smtClean="0"/>
              <a:t>Różnorodność trajektorii rozwoju</a:t>
            </a:r>
            <a:endParaRPr lang="en-GB" altLang="en-US" sz="3000" smtClean="0"/>
          </a:p>
        </p:txBody>
      </p:sp>
      <p:pic>
        <p:nvPicPr>
          <p:cNvPr id="71684" name="Picture 3" descr="Trajektorie sz4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19334" r="4607" b="6725"/>
          <a:stretch>
            <a:fillRect/>
          </a:stretch>
        </p:blipFill>
        <p:spPr bwMode="auto">
          <a:xfrm>
            <a:off x="0" y="1519238"/>
            <a:ext cx="9144000" cy="533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3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ymbol zastępczy daty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l-PL" altLang="en-US" sz="1200" smtClean="0">
                <a:solidFill>
                  <a:schemeClr val="tx2"/>
                </a:solidFill>
              </a:rPr>
              <a:t>Witold Kwaśnicki (INE, UWr), Notatki do wykładów</a:t>
            </a: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260350"/>
            <a:ext cx="7772400" cy="685800"/>
          </a:xfrm>
        </p:spPr>
        <p:txBody>
          <a:bodyPr/>
          <a:lstStyle/>
          <a:p>
            <a:pPr eaLnBrk="1" hangingPunct="1"/>
            <a:r>
              <a:rPr lang="pl-PL" altLang="en-US" sz="3000" smtClean="0"/>
              <a:t>Różnorodność trajektorii rozwoju</a:t>
            </a:r>
            <a:endParaRPr lang="en-GB" altLang="en-US" sz="3000" smtClean="0"/>
          </a:p>
        </p:txBody>
      </p:sp>
      <p:pic>
        <p:nvPicPr>
          <p:cNvPr id="72708" name="Picture 3" descr="Trajektorie sz4p contour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6427" r="6613" b="8035"/>
          <a:stretch>
            <a:fillRect/>
          </a:stretch>
        </p:blipFill>
        <p:spPr bwMode="auto">
          <a:xfrm>
            <a:off x="609600" y="1241425"/>
            <a:ext cx="815340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5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88913"/>
            <a:ext cx="7577137" cy="609600"/>
          </a:xfrm>
        </p:spPr>
        <p:txBody>
          <a:bodyPr/>
          <a:lstStyle/>
          <a:p>
            <a:pPr eaLnBrk="1" hangingPunct="1"/>
            <a:r>
              <a:rPr lang="pl-PL" altLang="en-US" sz="3000" smtClean="0"/>
              <a:t>Modyfikacje rutyn</a:t>
            </a:r>
            <a:endParaRPr lang="en-GB" altLang="en-US" sz="3000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52736"/>
            <a:ext cx="8424863" cy="5471889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l-PL" altLang="en-US" sz="2400" dirty="0" smtClean="0"/>
              <a:t>Podstawowe mechanizmy generowania nowych zestawów rutyn: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 mutacje (poprzez autonomiczne badania w firmie),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 rekombinacje (naśladownictwo),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 </a:t>
            </a:r>
            <a:r>
              <a:rPr lang="pl-PL" altLang="en-US" sz="2400" dirty="0" err="1" smtClean="0"/>
              <a:t>tranzycje</a:t>
            </a:r>
            <a:r>
              <a:rPr lang="pl-PL" altLang="en-US" sz="2400" dirty="0" smtClean="0"/>
              <a:t>,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 transpozycje,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pl-PL" altLang="en-US" sz="2400" dirty="0" smtClean="0"/>
              <a:t> </a:t>
            </a:r>
            <a:r>
              <a:rPr lang="pl-PL" altLang="en-US" sz="2400" dirty="0" err="1" smtClean="0">
                <a:solidFill>
                  <a:srgbClr val="FF0000"/>
                </a:solidFill>
              </a:rPr>
              <a:t>rekrudescencje</a:t>
            </a:r>
            <a:r>
              <a:rPr lang="pl-PL" altLang="en-US" sz="2400" dirty="0" smtClean="0">
                <a:solidFill>
                  <a:srgbClr val="FF0000"/>
                </a:solidFill>
              </a:rPr>
              <a:t> </a:t>
            </a:r>
            <a:r>
              <a:rPr lang="pl-PL" altLang="en-US" sz="2400" dirty="0" smtClean="0"/>
              <a:t>- poszukiwanie radykalnej nowości poprzez ‘przebudowę’ aktywnego zbioru rutyn (zwiększona liczba transpozycji i duże prawdopodobieństwo mutacji). </a:t>
            </a:r>
          </a:p>
          <a:p>
            <a:pPr marL="457200" indent="-457200"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altLang="en-US" sz="1600" dirty="0" smtClean="0"/>
          </a:p>
          <a:p>
            <a:pPr marL="457200" indent="-4572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1600" dirty="0" smtClean="0"/>
              <a:t> Recrudescence comes from the Latin </a:t>
            </a:r>
            <a:r>
              <a:rPr lang="en-GB" altLang="en-US" sz="1600" i="1" dirty="0" err="1" smtClean="0"/>
              <a:t>recrudesco</a:t>
            </a:r>
            <a:r>
              <a:rPr lang="en-GB" altLang="en-US" sz="1600" dirty="0" smtClean="0"/>
              <a:t> (to break out, to open, to renew) and </a:t>
            </a:r>
            <a:r>
              <a:rPr lang="en-GB" altLang="en-US" sz="1600" i="1" dirty="0" err="1" smtClean="0"/>
              <a:t>recrudescere</a:t>
            </a:r>
            <a:r>
              <a:rPr lang="en-GB" altLang="en-US" sz="1600" dirty="0" smtClean="0"/>
              <a:t> (to become raw again). Recrudescence means a new outbreak after a period of abatement, inactivity or after a dormant period. </a:t>
            </a:r>
          </a:p>
        </p:txBody>
      </p:sp>
    </p:spTree>
    <p:extLst>
      <p:ext uri="{BB962C8B-B14F-4D97-AF65-F5344CB8AC3E}">
        <p14:creationId xmlns:p14="http://schemas.microsoft.com/office/powerpoint/2010/main" val="210508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en-US" sz="3000" smtClean="0"/>
              <a:t>Tranzycje</a:t>
            </a:r>
            <a:endParaRPr lang="en-GB" altLang="en-US" sz="3000" smtClean="0"/>
          </a:p>
        </p:txBody>
      </p:sp>
      <p:graphicFrame>
        <p:nvGraphicFramePr>
          <p:cNvPr id="1024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187450" y="1700213"/>
          <a:ext cx="7956550" cy="416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Drawing" r:id="rId3" imgW="5105400" imgH="2676525" progId="WPDraw30.Drawing">
                  <p:embed/>
                </p:oleObj>
              </mc:Choice>
              <mc:Fallback>
                <p:oleObj name="Drawing" r:id="rId3" imgW="5105400" imgH="2676525" progId="WPDraw30.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7956550" cy="416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68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en-US" sz="3000" smtClean="0"/>
              <a:t>Transpozycje</a:t>
            </a:r>
            <a:endParaRPr lang="en-GB" altLang="en-US" sz="3000" smtClean="0"/>
          </a:p>
        </p:txBody>
      </p:sp>
      <p:graphicFrame>
        <p:nvGraphicFramePr>
          <p:cNvPr id="1126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684213" y="2133600"/>
          <a:ext cx="8208962" cy="240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Drawing" r:id="rId3" imgW="5105400" imgH="1504950" progId="WPDraw30.Drawing">
                  <p:embed/>
                </p:oleObj>
              </mc:Choice>
              <mc:Fallback>
                <p:oleObj name="Drawing" r:id="rId3" imgW="5105400" imgH="1504950" progId="WPDraw30.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133600"/>
                        <a:ext cx="8208962" cy="240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30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eszany">
  <a:themeElements>
    <a:clrScheme name="Mieszany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Mieszany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Mieszany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eszany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eszany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eszany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eszany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eszany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eszany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Designs\Mieszany.pot</Template>
  <TotalTime>1829</TotalTime>
  <Words>1661</Words>
  <Application>Microsoft Office PowerPoint</Application>
  <PresentationFormat>Pokaz na ekranie (4:3)</PresentationFormat>
  <Paragraphs>443</Paragraphs>
  <Slides>66</Slides>
  <Notes>0</Notes>
  <HiddenSlides>0</HiddenSlides>
  <MMClips>0</MMClips>
  <ScaleCrop>false</ScaleCrop>
  <HeadingPairs>
    <vt:vector size="8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3</vt:i4>
      </vt:variant>
      <vt:variant>
        <vt:lpstr>Tytuły slajdów</vt:lpstr>
      </vt:variant>
      <vt:variant>
        <vt:i4>66</vt:i4>
      </vt:variant>
    </vt:vector>
  </HeadingPairs>
  <TitlesOfParts>
    <vt:vector size="76" baseType="lpstr">
      <vt:lpstr>Arial</vt:lpstr>
      <vt:lpstr>MS Shell Dlg</vt:lpstr>
      <vt:lpstr>Symbol</vt:lpstr>
      <vt:lpstr>Tahoma</vt:lpstr>
      <vt:lpstr>Times New Roman</vt:lpstr>
      <vt:lpstr>Wingdings</vt:lpstr>
      <vt:lpstr>Mieszany</vt:lpstr>
      <vt:lpstr>Drawing</vt:lpstr>
      <vt:lpstr>Equation.3</vt:lpstr>
      <vt:lpstr>Równanie</vt:lpstr>
      <vt:lpstr>Ewolucyjny model rozwoju przemysłu</vt:lpstr>
      <vt:lpstr>Informacje ogólne</vt:lpstr>
      <vt:lpstr>Informacje ogólne</vt:lpstr>
      <vt:lpstr>Ogólna struktura modelu</vt:lpstr>
      <vt:lpstr>Symulacja rozwoju przemysłu</vt:lpstr>
      <vt:lpstr>Poszukiwanie innowacji </vt:lpstr>
      <vt:lpstr>Modyfikacje rutyn</vt:lpstr>
      <vt:lpstr>Tranzycje</vt:lpstr>
      <vt:lpstr>Transpozycje</vt:lpstr>
      <vt:lpstr>Decyzje firm</vt:lpstr>
      <vt:lpstr>Jak ustalane są ceny?</vt:lpstr>
      <vt:lpstr>Kryterium O1 –losowe wartości parametrów a4 i a5</vt:lpstr>
      <vt:lpstr>Sprzedaż produktów na rynku</vt:lpstr>
      <vt:lpstr>Sprzedaż produktów na rynku</vt:lpstr>
      <vt:lpstr>Równanie selekcji (replikatora)</vt:lpstr>
      <vt:lpstr>Sprzedaż produktów na rynku</vt:lpstr>
      <vt:lpstr>Od rutyn do konkurencyjności</vt:lpstr>
      <vt:lpstr>Koncentracja przemysłu (w stanie równowagi)</vt:lpstr>
      <vt:lpstr>Koncentracja przemysłu (w stanie równowagi)</vt:lpstr>
      <vt:lpstr>Koncentracja przemysłu (w stanie równowagi)</vt:lpstr>
      <vt:lpstr>Koncentracja przemysłu. Nierównomierny rozkład początkowy rozmiaru firm </vt:lpstr>
      <vt:lpstr>Cena na rynkach o różnej elastyczności cenowej popytu </vt:lpstr>
      <vt:lpstr>Zysk na rynkach o różnej elastyczności cenowej popytu </vt:lpstr>
      <vt:lpstr>Koncentracja przemysłu. Nierównomierny rozkład początkowy rozmiaru firm </vt:lpstr>
      <vt:lpstr>Adaptive landscape and industry evolution</vt:lpstr>
      <vt:lpstr>Adaptive landscape and industry evolution</vt:lpstr>
      <vt:lpstr>Trajektoria rozwoju</vt:lpstr>
      <vt:lpstr>Trajektoria rozwoju</vt:lpstr>
      <vt:lpstr>Konkurencyjność techniczna (średnia and maksimum)</vt:lpstr>
      <vt:lpstr>Cena (średnia i ± 3* odchyl. st. )</vt:lpstr>
      <vt:lpstr>Konkurencyjności (średnia and maksimum)</vt:lpstr>
      <vt:lpstr>Koszty produkcji (średnie and minimalne)</vt:lpstr>
      <vt:lpstr>Produktywność kapitału (średnia and maksimum)</vt:lpstr>
      <vt:lpstr>Liczba firm, oddziałów, wejscia i wyjścia</vt:lpstr>
      <vt:lpstr>Produkcja globalna i średni zysk</vt:lpstr>
      <vt:lpstr>Stopa inwestycji i stopa zysku</vt:lpstr>
      <vt:lpstr>Ewolucja firm i rekrudescencja</vt:lpstr>
      <vt:lpstr>Liczba wynalazków</vt:lpstr>
      <vt:lpstr>t=40</vt:lpstr>
      <vt:lpstr>t=41</vt:lpstr>
      <vt:lpstr>t=42</vt:lpstr>
      <vt:lpstr>t=43</vt:lpstr>
      <vt:lpstr>t=44</vt:lpstr>
      <vt:lpstr>t=45</vt:lpstr>
      <vt:lpstr>t=46</vt:lpstr>
      <vt:lpstr>t=47</vt:lpstr>
      <vt:lpstr>t=50</vt:lpstr>
      <vt:lpstr>t=60</vt:lpstr>
      <vt:lpstr>t=70</vt:lpstr>
      <vt:lpstr>t=100</vt:lpstr>
      <vt:lpstr>t=110</vt:lpstr>
      <vt:lpstr>t=40</vt:lpstr>
      <vt:lpstr>t=41</vt:lpstr>
      <vt:lpstr>t=42</vt:lpstr>
      <vt:lpstr>t=43</vt:lpstr>
      <vt:lpstr>t=44</vt:lpstr>
      <vt:lpstr>t=45</vt:lpstr>
      <vt:lpstr>t=46</vt:lpstr>
      <vt:lpstr>t=47</vt:lpstr>
      <vt:lpstr>t=50</vt:lpstr>
      <vt:lpstr>t=60</vt:lpstr>
      <vt:lpstr>t=70</vt:lpstr>
      <vt:lpstr>t=100</vt:lpstr>
      <vt:lpstr>t=110</vt:lpstr>
      <vt:lpstr>Różnorodność trajektorii rozwoju</vt:lpstr>
      <vt:lpstr>Różnorodność trajektorii rozwoju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Makroekonomia, wzrost gospodarczy</dc:title>
  <dc:creator>Kwasniccy</dc:creator>
  <cp:lastModifiedBy>Witold Kwaśnicki</cp:lastModifiedBy>
  <cp:revision>199</cp:revision>
  <cp:lastPrinted>1601-01-01T00:00:00Z</cp:lastPrinted>
  <dcterms:created xsi:type="dcterms:W3CDTF">2003-10-25T19:28:46Z</dcterms:created>
  <dcterms:modified xsi:type="dcterms:W3CDTF">2019-06-02T21:49:03Z</dcterms:modified>
</cp:coreProperties>
</file>